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8" r:id="rId2"/>
    <p:sldId id="259" r:id="rId3"/>
    <p:sldId id="299" r:id="rId4"/>
    <p:sldId id="300" r:id="rId5"/>
    <p:sldId id="301" r:id="rId6"/>
    <p:sldId id="302" r:id="rId7"/>
    <p:sldId id="303" r:id="rId8"/>
    <p:sldId id="304" r:id="rId9"/>
    <p:sldId id="319" r:id="rId10"/>
    <p:sldId id="320" r:id="rId11"/>
    <p:sldId id="318" r:id="rId12"/>
    <p:sldId id="306" r:id="rId13"/>
    <p:sldId id="321" r:id="rId14"/>
    <p:sldId id="325" r:id="rId15"/>
    <p:sldId id="326" r:id="rId16"/>
    <p:sldId id="268" r:id="rId17"/>
    <p:sldId id="310" r:id="rId18"/>
    <p:sldId id="311" r:id="rId19"/>
    <p:sldId id="312" r:id="rId20"/>
    <p:sldId id="327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9F9F9"/>
    <a:srgbClr val="EBEBEB"/>
    <a:srgbClr val="EDFBFF"/>
    <a:srgbClr val="EBF6FB"/>
    <a:srgbClr val="EAF2F7"/>
    <a:srgbClr val="E7EEF3"/>
    <a:srgbClr val="E5EAEF"/>
    <a:srgbClr val="E5E9EC"/>
    <a:srgbClr val="E3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512"/>
    <p:restoredTop sz="80425"/>
  </p:normalViewPr>
  <p:slideViewPr>
    <p:cSldViewPr snapToGrid="0">
      <p:cViewPr varScale="1">
        <p:scale>
          <a:sx n="87" d="100"/>
          <a:sy n="87" d="100"/>
        </p:scale>
        <p:origin x="736" y="184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061C1-CE43-0644-B98B-6889E544122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3D4B0-568B-574F-A0A1-46ADF84883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27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to start sampling voltage traces, how to sample for the voltage </a:t>
            </a:r>
            <a:br>
              <a:rPr lang="en-US" dirty="0"/>
            </a:br>
            <a:r>
              <a:rPr lang="en-US" dirty="0"/>
              <a:t>At what frequency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99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4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14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event detection accuracy not 100% for one occupant?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61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Build on existing systems</a:t>
            </a:r>
          </a:p>
          <a:p>
            <a:r>
              <a:rPr lang="en-US" sz="1200" dirty="0"/>
              <a:t>Does not require special-purpose hardware like Radar, sonar, acoustic</a:t>
            </a:r>
            <a:br>
              <a:rPr lang="en-US" sz="1200" dirty="0"/>
            </a:br>
            <a:r>
              <a:rPr lang="en-US" sz="1200" dirty="0"/>
              <a:t>Scalable</a:t>
            </a:r>
          </a:p>
          <a:p>
            <a:r>
              <a:rPr lang="en-US" sz="1200" dirty="0"/>
              <a:t>Installation-friendly: Does not require multiple devices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0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that are-&gt; PV cells are very commonly used in energy-harvesting devices. Because of their availability and abundance </a:t>
            </a:r>
            <a:br>
              <a:rPr lang="en-US" dirty="0"/>
            </a:br>
            <a:r>
              <a:rPr lang="en-US" dirty="0"/>
              <a:t>The output can be a personal signature </a:t>
            </a:r>
            <a:br>
              <a:rPr lang="en-US" dirty="0"/>
            </a:br>
            <a:r>
              <a:rPr lang="en-US" dirty="0"/>
              <a:t>While PV cell has been used as harvesters- but not </a:t>
            </a:r>
            <a:r>
              <a:rPr lang="en-US" dirty="0" err="1"/>
              <a:t>particulary</a:t>
            </a:r>
            <a:r>
              <a:rPr lang="en-US" dirty="0"/>
              <a:t> as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7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Animation-&gt; Person entering and leaving two different </a:t>
            </a:r>
            <a:r>
              <a:rPr lang="en-US" dirty="0" err="1"/>
              <a:t>grahs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0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that are-&gt; PV cells are very commonly used in energy-harvesting devices. Because of their availability and abundance </a:t>
            </a:r>
            <a:br>
              <a:rPr lang="en-US" dirty="0"/>
            </a:br>
            <a:r>
              <a:rPr lang="en-US" dirty="0"/>
              <a:t>The output can be a personal signature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72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that are-&gt; PV cells are very commonly used in energy-harvesting devices. Because of their availability and abundance </a:t>
            </a:r>
            <a:br>
              <a:rPr lang="en-US" dirty="0"/>
            </a:br>
            <a:r>
              <a:rPr lang="en-US" dirty="0"/>
              <a:t>The output can be a personal signature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2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that are-&gt; PV cells are very commonly used in energy-harvesting devices. Because of their availability and abundance </a:t>
            </a:r>
            <a:br>
              <a:rPr lang="en-US" dirty="0"/>
            </a:br>
            <a:r>
              <a:rPr lang="en-US" dirty="0"/>
              <a:t>The output can be a personal signature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01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Observations that are-&gt; PV cells are very commonly used in energy-harvesting devices. Because of their availability and abundance </a:t>
            </a:r>
            <a:br>
              <a:rPr lang="en-US" dirty="0"/>
            </a:br>
            <a:r>
              <a:rPr lang="en-US" dirty="0"/>
              <a:t>The output can be a personal signature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3D4B0-568B-574F-A0A1-46ADF84883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952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60300" y="3683633"/>
            <a:ext cx="89820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5867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1"/>
            <a:ext cx="9624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1"/>
            <a:ext cx="9624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" y="3377551"/>
            <a:ext cx="9624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1"/>
            <a:ext cx="69556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955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9808488" y="67551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6"/>
          <p:cNvSpPr/>
          <p:nvPr/>
        </p:nvSpPr>
        <p:spPr>
          <a:xfrm>
            <a:off x="11000416" y="67551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>
            <a:off x="0" y="67551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>
            <a:off x="1191613" y="67551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▷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515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356A7B6-7B09-5A47-B74E-D0A09299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443" y="213448"/>
            <a:ext cx="10515600" cy="816700"/>
          </a:xfrm>
        </p:spPr>
        <p:txBody>
          <a:bodyPr wrap="none">
            <a:noAutofit/>
          </a:bodyPr>
          <a:lstStyle>
            <a:lvl1pPr>
              <a:defRPr sz="3600" b="1">
                <a:solidFill>
                  <a:srgbClr val="FF2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2" descr="Image result for university of virginia logo">
            <a:extLst>
              <a:ext uri="{FF2B5EF4-FFF2-40B4-BE49-F238E27FC236}">
                <a16:creationId xmlns:a16="http://schemas.microsoft.com/office/drawing/2014/main" id="{8E7A5181-5AC0-6D48-9899-301CF7EB71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326" y="149523"/>
            <a:ext cx="981779" cy="61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0;p6">
            <a:extLst>
              <a:ext uri="{FF2B5EF4-FFF2-40B4-BE49-F238E27FC236}">
                <a16:creationId xmlns:a16="http://schemas.microsoft.com/office/drawing/2014/main" id="{FE620773-9118-8847-8A3F-AC0567E34117}"/>
              </a:ext>
            </a:extLst>
          </p:cNvPr>
          <p:cNvSpPr/>
          <p:nvPr userDrawn="1"/>
        </p:nvSpPr>
        <p:spPr>
          <a:xfrm>
            <a:off x="9808488" y="6755200"/>
            <a:ext cx="1191600" cy="10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" name="Google Shape;41;p6">
            <a:extLst>
              <a:ext uri="{FF2B5EF4-FFF2-40B4-BE49-F238E27FC236}">
                <a16:creationId xmlns:a16="http://schemas.microsoft.com/office/drawing/2014/main" id="{9AE3C242-C89F-B74C-B7E7-703A5553D447}"/>
              </a:ext>
            </a:extLst>
          </p:cNvPr>
          <p:cNvSpPr/>
          <p:nvPr userDrawn="1"/>
        </p:nvSpPr>
        <p:spPr>
          <a:xfrm>
            <a:off x="11000416" y="6755200"/>
            <a:ext cx="1191600" cy="10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42;p6">
            <a:extLst>
              <a:ext uri="{FF2B5EF4-FFF2-40B4-BE49-F238E27FC236}">
                <a16:creationId xmlns:a16="http://schemas.microsoft.com/office/drawing/2014/main" id="{999D77A1-02C1-5E40-B1A2-D5D8FC454C25}"/>
              </a:ext>
            </a:extLst>
          </p:cNvPr>
          <p:cNvSpPr/>
          <p:nvPr userDrawn="1"/>
        </p:nvSpPr>
        <p:spPr>
          <a:xfrm>
            <a:off x="0" y="6755200"/>
            <a:ext cx="1191600" cy="10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" name="Google Shape;43;p6">
            <a:extLst>
              <a:ext uri="{FF2B5EF4-FFF2-40B4-BE49-F238E27FC236}">
                <a16:creationId xmlns:a16="http://schemas.microsoft.com/office/drawing/2014/main" id="{727D2CEE-C401-2946-9A0B-A68FAF3742E7}"/>
              </a:ext>
            </a:extLst>
          </p:cNvPr>
          <p:cNvSpPr/>
          <p:nvPr userDrawn="1"/>
        </p:nvSpPr>
        <p:spPr>
          <a:xfrm>
            <a:off x="1191613" y="6755200"/>
            <a:ext cx="8616800" cy="10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47;p6">
            <a:extLst>
              <a:ext uri="{FF2B5EF4-FFF2-40B4-BE49-F238E27FC236}">
                <a16:creationId xmlns:a16="http://schemas.microsoft.com/office/drawing/2014/main" id="{3A5DA9F5-A73D-4042-94AA-765479C1BDBE}"/>
              </a:ext>
            </a:extLst>
          </p:cNvPr>
          <p:cNvSpPr txBox="1">
            <a:spLocks/>
          </p:cNvSpPr>
          <p:nvPr userDrawn="1"/>
        </p:nvSpPr>
        <p:spPr>
          <a:xfrm>
            <a:off x="11459833" y="64149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lvl="0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200" lvl="1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914400" lvl="2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371600" lvl="3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1828800" lvl="4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286000" lvl="5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2743200" lvl="6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200400" lvl="7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3657600" lvl="8" algn="r" defTabSz="914400" rtl="0" eaLnBrk="1" latinLnBrk="0" hangingPunct="1">
              <a:buNone/>
              <a:defRPr sz="1733" kern="12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718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477851"/>
            <a:ext cx="861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1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262577"/>
            <a:ext cx="73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733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3031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29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jpe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193171" y="52383"/>
            <a:ext cx="11762203" cy="11331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b="1" dirty="0" err="1">
                <a:solidFill>
                  <a:schemeClr val="accent3"/>
                </a:solidFill>
              </a:rPr>
              <a:t>SolarWalk</a:t>
            </a:r>
            <a:r>
              <a:rPr lang="en-US" sz="3200" b="1" dirty="0">
                <a:solidFill>
                  <a:schemeClr val="accent3"/>
                </a:solidFill>
              </a:rPr>
              <a:t>: Smart Home Occupant Identification using</a:t>
            </a:r>
            <a:br>
              <a:rPr lang="en-US" sz="3200" b="1" dirty="0">
                <a:solidFill>
                  <a:schemeClr val="accent3"/>
                </a:solidFill>
              </a:rPr>
            </a:br>
            <a:r>
              <a:rPr lang="en-US" sz="3200" b="1" dirty="0">
                <a:solidFill>
                  <a:schemeClr val="accent3"/>
                </a:solidFill>
              </a:rPr>
              <a:t>Unobtrusive Indoor Photovoltaic Harvesters</a:t>
            </a:r>
            <a:br>
              <a:rPr lang="en-US" sz="3800" b="1" dirty="0">
                <a:solidFill>
                  <a:schemeClr val="accent3"/>
                </a:solidFill>
              </a:rPr>
            </a:br>
            <a:endParaRPr lang="en-US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20CE2-464F-B247-8064-FE2C3EEF6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82" t="27270" r="13908" b="30963"/>
          <a:stretch/>
        </p:blipFill>
        <p:spPr>
          <a:xfrm>
            <a:off x="10313894" y="6307695"/>
            <a:ext cx="1878106" cy="525471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985136-6258-EE45-AA27-CDE43E7EC0C5}"/>
              </a:ext>
            </a:extLst>
          </p:cNvPr>
          <p:cNvSpPr/>
          <p:nvPr/>
        </p:nvSpPr>
        <p:spPr>
          <a:xfrm flipV="1">
            <a:off x="9841736" y="3377586"/>
            <a:ext cx="2350265" cy="9366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437717-B4A4-4042-8719-EB59DFA54E46}"/>
              </a:ext>
            </a:extLst>
          </p:cNvPr>
          <p:cNvSpPr txBox="1"/>
          <p:nvPr/>
        </p:nvSpPr>
        <p:spPr>
          <a:xfrm>
            <a:off x="8478130" y="3413760"/>
            <a:ext cx="18473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94016-4160-03B9-C649-99BF7A8FF026}"/>
              </a:ext>
            </a:extLst>
          </p:cNvPr>
          <p:cNvSpPr txBox="1"/>
          <p:nvPr/>
        </p:nvSpPr>
        <p:spPr>
          <a:xfrm>
            <a:off x="301171" y="1359382"/>
            <a:ext cx="115462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7030A0"/>
                </a:solidFill>
              </a:rPr>
              <a:t>Nurani </a:t>
            </a:r>
            <a:r>
              <a:rPr lang="en-US" sz="2000" dirty="0" err="1">
                <a:solidFill>
                  <a:srgbClr val="7030A0"/>
                </a:solidFill>
              </a:rPr>
              <a:t>Saoda</a:t>
            </a:r>
            <a:r>
              <a:rPr lang="en-US" sz="2000" dirty="0">
                <a:solidFill>
                  <a:srgbClr val="7030A0"/>
                </a:solidFill>
              </a:rPr>
              <a:t>*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/>
              <a:t>Md </a:t>
            </a:r>
            <a:r>
              <a:rPr lang="en-US" sz="2000" dirty="0" err="1"/>
              <a:t>Fazlay</a:t>
            </a:r>
            <a:r>
              <a:rPr lang="en-US" sz="2000" dirty="0"/>
              <a:t> Rabbi Masum </a:t>
            </a:r>
            <a:r>
              <a:rPr lang="en-US" sz="2000" dirty="0" err="1"/>
              <a:t>Billah</a:t>
            </a:r>
            <a:r>
              <a:rPr lang="en-US" sz="2000" dirty="0"/>
              <a:t>*, Victor Ariel Leal </a:t>
            </a:r>
            <a:r>
              <a:rPr lang="en-US" sz="2000" dirty="0" err="1"/>
              <a:t>Sobral</a:t>
            </a:r>
            <a:r>
              <a:rPr lang="en-US" sz="2000" dirty="0"/>
              <a:t>, Tushar Routh, </a:t>
            </a:r>
            <a:br>
              <a:rPr lang="en-US" sz="2000" dirty="0"/>
            </a:br>
            <a:r>
              <a:rPr lang="en-US" sz="2000" dirty="0" err="1"/>
              <a:t>Wenpeng</a:t>
            </a:r>
            <a:r>
              <a:rPr lang="en-US" sz="2000" dirty="0"/>
              <a:t> Wang, Bradford Campbell</a:t>
            </a:r>
          </a:p>
          <a:p>
            <a:pPr algn="ctr"/>
            <a:r>
              <a:rPr lang="en-US" sz="2000" dirty="0">
                <a:solidFill>
                  <a:schemeClr val="bg2"/>
                </a:solidFill>
              </a:rPr>
              <a:t>University of Virginia</a:t>
            </a:r>
          </a:p>
          <a:p>
            <a:pPr algn="ctr"/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92315-C1DC-6A41-44DE-C86E6F0DBB69}"/>
              </a:ext>
            </a:extLst>
          </p:cNvPr>
          <p:cNvSpPr txBox="1"/>
          <p:nvPr/>
        </p:nvSpPr>
        <p:spPr>
          <a:xfrm>
            <a:off x="3879686" y="2522489"/>
            <a:ext cx="5081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ACM BuildSys’22, Nov 9-10, 2022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F588A-35C3-2965-BD85-38FF4C212CDF}"/>
              </a:ext>
            </a:extLst>
          </p:cNvPr>
          <p:cNvGrpSpPr/>
          <p:nvPr/>
        </p:nvGrpSpPr>
        <p:grpSpPr>
          <a:xfrm>
            <a:off x="0" y="6064705"/>
            <a:ext cx="818345" cy="793295"/>
            <a:chOff x="1508065" y="4022802"/>
            <a:chExt cx="841782" cy="905733"/>
          </a:xfrm>
        </p:grpSpPr>
        <p:pic>
          <p:nvPicPr>
            <p:cNvPr id="1034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7C896778-C1AB-7E22-E5F0-F04987713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3D12BBA-511D-55EA-8D39-51490607D2A4}"/>
                </a:ext>
              </a:extLst>
            </p:cNvPr>
            <p:cNvSpPr txBox="1"/>
            <p:nvPr/>
          </p:nvSpPr>
          <p:spPr>
            <a:xfrm>
              <a:off x="1508065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8CE41C9-9F55-A78F-39F7-E0EE124AE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81"/>
          <a:stretch/>
        </p:blipFill>
        <p:spPr>
          <a:xfrm>
            <a:off x="4367608" y="3603588"/>
            <a:ext cx="3456784" cy="31903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B433AAC9-A7A4-1962-CAB0-A0876C9D48C4}"/>
              </a:ext>
            </a:extLst>
          </p:cNvPr>
          <p:cNvSpPr txBox="1">
            <a:spLocks/>
          </p:cNvSpPr>
          <p:nvPr/>
        </p:nvSpPr>
        <p:spPr>
          <a:xfrm>
            <a:off x="20624" y="0"/>
            <a:ext cx="11286810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rgbClr val="0070C0"/>
                </a:solidFill>
              </a:rPr>
              <a:t>Voltage pattern changes with walking direction</a:t>
            </a:r>
          </a:p>
        </p:txBody>
      </p:sp>
      <p:pic>
        <p:nvPicPr>
          <p:cNvPr id="11" name="Picture 2" descr="Open Door Icon Isolated Flat Style Stock Vector (Royalty Free) 1043911171 |  Shutterstock">
            <a:extLst>
              <a:ext uri="{FF2B5EF4-FFF2-40B4-BE49-F238E27FC236}">
                <a16:creationId xmlns:a16="http://schemas.microsoft.com/office/drawing/2014/main" id="{E95CF805-D335-4DA2-9396-F4317A7C8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t="10223" r="20433" b="20669"/>
          <a:stretch/>
        </p:blipFill>
        <p:spPr bwMode="auto">
          <a:xfrm>
            <a:off x="-203199" y="1239263"/>
            <a:ext cx="3079134" cy="466452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F4478-51B8-FC89-CB53-ADB2E3BBA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t="50000" r="18571"/>
          <a:stretch/>
        </p:blipFill>
        <p:spPr>
          <a:xfrm>
            <a:off x="1659184" y="3273213"/>
            <a:ext cx="654391" cy="470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BC1BCD-A075-79CA-DA5E-F9658B8B0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4724" y="2695462"/>
            <a:ext cx="1507067" cy="3109922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52CFA6-0E51-BAD3-9790-213F5595EF24}"/>
              </a:ext>
            </a:extLst>
          </p:cNvPr>
          <p:cNvSpPr txBox="1"/>
          <p:nvPr/>
        </p:nvSpPr>
        <p:spPr>
          <a:xfrm>
            <a:off x="2313575" y="2238246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Person 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AF94C-449F-44E9-887A-B62E230EF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8897" y="2664657"/>
            <a:ext cx="1507065" cy="3247009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481E44-1DB1-1A09-7FCB-FB59F21C5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293" y="1953563"/>
            <a:ext cx="7463810" cy="3109921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59B56DF-CE3E-396E-1934-6C94100773F2}"/>
              </a:ext>
            </a:extLst>
          </p:cNvPr>
          <p:cNvSpPr/>
          <p:nvPr/>
        </p:nvSpPr>
        <p:spPr>
          <a:xfrm>
            <a:off x="5428882" y="1935479"/>
            <a:ext cx="667118" cy="2675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F9B315-D706-92AC-9965-942420C3C284}"/>
              </a:ext>
            </a:extLst>
          </p:cNvPr>
          <p:cNvSpPr/>
          <p:nvPr/>
        </p:nvSpPr>
        <p:spPr>
          <a:xfrm>
            <a:off x="8648947" y="1783079"/>
            <a:ext cx="667118" cy="26754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2DF73E-90D3-AACE-8B72-0A5E328D8C0B}"/>
              </a:ext>
            </a:extLst>
          </p:cNvPr>
          <p:cNvSpPr txBox="1"/>
          <p:nvPr/>
        </p:nvSpPr>
        <p:spPr>
          <a:xfrm>
            <a:off x="5943600" y="159173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6DF75-7943-69F7-E3AA-FB0FFEB2AE3B}"/>
              </a:ext>
            </a:extLst>
          </p:cNvPr>
          <p:cNvSpPr txBox="1"/>
          <p:nvPr/>
        </p:nvSpPr>
        <p:spPr>
          <a:xfrm>
            <a:off x="9299261" y="159841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32" name="Google Shape;88;p12">
            <a:extLst>
              <a:ext uri="{FF2B5EF4-FFF2-40B4-BE49-F238E27FC236}">
                <a16:creationId xmlns:a16="http://schemas.microsoft.com/office/drawing/2014/main" id="{2E8E21A5-2E7C-6FBE-DDFF-7DECD1E79483}"/>
              </a:ext>
            </a:extLst>
          </p:cNvPr>
          <p:cNvSpPr txBox="1">
            <a:spLocks/>
          </p:cNvSpPr>
          <p:nvPr/>
        </p:nvSpPr>
        <p:spPr>
          <a:xfrm>
            <a:off x="495102" y="5696009"/>
            <a:ext cx="1203903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kern="0" dirty="0">
                <a:solidFill>
                  <a:srgbClr val="FF9300"/>
                </a:solidFill>
              </a:rPr>
              <a:t>Observation 4: </a:t>
            </a:r>
            <a:r>
              <a:rPr lang="en-US" sz="2800" b="1" kern="0" dirty="0">
                <a:solidFill>
                  <a:srgbClr val="0070C0"/>
                </a:solidFill>
              </a:rPr>
              <a:t>The induced voltage pattern have a directional property</a:t>
            </a:r>
          </a:p>
        </p:txBody>
      </p:sp>
    </p:spTree>
    <p:extLst>
      <p:ext uri="{BB962C8B-B14F-4D97-AF65-F5344CB8AC3E}">
        <p14:creationId xmlns:p14="http://schemas.microsoft.com/office/powerpoint/2010/main" val="199944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0996 L -0.07696 -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4 -0.00555 L 0.0836 -0.00555 " pathEditMode="relative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8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27B1A53-5FB0-FE2A-0941-0A728DFD01C2}"/>
              </a:ext>
            </a:extLst>
          </p:cNvPr>
          <p:cNvSpPr txBox="1">
            <a:spLocks/>
          </p:cNvSpPr>
          <p:nvPr/>
        </p:nvSpPr>
        <p:spPr>
          <a:xfrm>
            <a:off x="1191796" y="2756921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 err="1">
                <a:solidFill>
                  <a:srgbClr val="7030A0"/>
                </a:solidFill>
              </a:rPr>
              <a:t>SolarWalk</a:t>
            </a:r>
            <a:r>
              <a:rPr lang="en-US" b="1" kern="0" dirty="0">
                <a:solidFill>
                  <a:srgbClr val="7030A0"/>
                </a:solidFill>
              </a:rPr>
              <a:t>  </a:t>
            </a:r>
            <a:r>
              <a:rPr lang="en-US" b="1" kern="0" dirty="0">
                <a:solidFill>
                  <a:srgbClr val="0070C0"/>
                </a:solidFill>
              </a:rPr>
              <a:t>identifies occupants in smart homes based </a:t>
            </a:r>
            <a:br>
              <a:rPr lang="en-US" b="1" kern="0" dirty="0">
                <a:solidFill>
                  <a:srgbClr val="0070C0"/>
                </a:solidFill>
              </a:rPr>
            </a:br>
            <a:r>
              <a:rPr lang="en-US" b="1" kern="0" dirty="0">
                <a:solidFill>
                  <a:srgbClr val="0070C0"/>
                </a:solidFill>
              </a:rPr>
              <a:t>on their unique voltage pattern on a PV cell and determines their movement direction.</a:t>
            </a:r>
            <a:endParaRPr lang="en-US" b="1" kern="0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E4D784EE-A402-4980-25B8-2B158A3F4817}"/>
              </a:ext>
            </a:extLst>
          </p:cNvPr>
          <p:cNvSpPr txBox="1">
            <a:spLocks/>
          </p:cNvSpPr>
          <p:nvPr/>
        </p:nvSpPr>
        <p:spPr>
          <a:xfrm>
            <a:off x="20623" y="1911008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We propose </a:t>
            </a:r>
            <a:r>
              <a:rPr lang="en-US" b="1" kern="0" dirty="0" err="1">
                <a:solidFill>
                  <a:srgbClr val="7030A0"/>
                </a:solidFill>
              </a:rPr>
              <a:t>SolarWalk</a:t>
            </a:r>
            <a:r>
              <a:rPr lang="en-US" b="1" kern="0" dirty="0">
                <a:solidFill>
                  <a:schemeClr val="accent3"/>
                </a:solidFill>
              </a:rPr>
              <a:t>,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1082817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27B1A53-5FB0-FE2A-0941-0A728DFD01C2}"/>
              </a:ext>
            </a:extLst>
          </p:cNvPr>
          <p:cNvSpPr txBox="1">
            <a:spLocks/>
          </p:cNvSpPr>
          <p:nvPr/>
        </p:nvSpPr>
        <p:spPr>
          <a:xfrm>
            <a:off x="429796" y="2574357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b="1" kern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AFB92144-1395-2606-4740-322A4B2C23C4}"/>
              </a:ext>
            </a:extLst>
          </p:cNvPr>
          <p:cNvSpPr txBox="1">
            <a:spLocks/>
          </p:cNvSpPr>
          <p:nvPr/>
        </p:nvSpPr>
        <p:spPr>
          <a:xfrm>
            <a:off x="276830" y="-15878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b="1" kern="0" dirty="0"/>
          </a:p>
        </p:txBody>
      </p: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345E7D64-FDB1-8668-9886-22B3B2B42913}"/>
              </a:ext>
            </a:extLst>
          </p:cNvPr>
          <p:cNvSpPr txBox="1">
            <a:spLocks/>
          </p:cNvSpPr>
          <p:nvPr/>
        </p:nvSpPr>
        <p:spPr>
          <a:xfrm>
            <a:off x="275887" y="75908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 err="1">
                <a:solidFill>
                  <a:schemeClr val="accent3"/>
                </a:solidFill>
              </a:rPr>
              <a:t>SolarWalk</a:t>
            </a:r>
            <a:r>
              <a:rPr lang="en-US" b="1" kern="0" dirty="0">
                <a:solidFill>
                  <a:schemeClr val="accent3"/>
                </a:solidFill>
              </a:rPr>
              <a:t> Design: Event-triggered voltage sampling</a:t>
            </a:r>
            <a:endParaRPr lang="en-US" b="1" kern="0" dirty="0"/>
          </a:p>
        </p:txBody>
      </p:sp>
      <p:pic>
        <p:nvPicPr>
          <p:cNvPr id="56" name="Picture 2" descr="Open Door Icon Isolated Flat Style Stock Vector (Royalty Free) 1043911171 |  Shutterstock">
            <a:extLst>
              <a:ext uri="{FF2B5EF4-FFF2-40B4-BE49-F238E27FC236}">
                <a16:creationId xmlns:a16="http://schemas.microsoft.com/office/drawing/2014/main" id="{452721A8-EB50-AEF3-C95B-9913ABCC5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t="10223" r="20433" b="20669"/>
          <a:stretch/>
        </p:blipFill>
        <p:spPr bwMode="auto">
          <a:xfrm>
            <a:off x="-117284" y="1788692"/>
            <a:ext cx="2171940" cy="291854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6811707A-8060-5CD2-E48F-55BC351C148E}"/>
              </a:ext>
            </a:extLst>
          </p:cNvPr>
          <p:cNvSpPr/>
          <p:nvPr/>
        </p:nvSpPr>
        <p:spPr>
          <a:xfrm>
            <a:off x="1357619" y="3122597"/>
            <a:ext cx="147571" cy="12859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4B955D7-3927-DF73-6E2A-26595AE23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00" y="2898320"/>
            <a:ext cx="952500" cy="1718793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4E9F78-E074-9E17-F913-8A37D7FCC993}"/>
              </a:ext>
            </a:extLst>
          </p:cNvPr>
          <p:cNvSpPr/>
          <p:nvPr/>
        </p:nvSpPr>
        <p:spPr>
          <a:xfrm>
            <a:off x="3099979" y="1649990"/>
            <a:ext cx="2105298" cy="3003207"/>
          </a:xfrm>
          <a:prstGeom prst="rect">
            <a:avLst/>
          </a:prstGeom>
          <a:noFill/>
          <a:ln w="2222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FDB3D6-FEDF-4D79-1C48-8AF56EF15B2C}"/>
              </a:ext>
            </a:extLst>
          </p:cNvPr>
          <p:cNvSpPr/>
          <p:nvPr/>
        </p:nvSpPr>
        <p:spPr>
          <a:xfrm>
            <a:off x="3348654" y="1768177"/>
            <a:ext cx="1229863" cy="618135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Trigger generator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5CDAAA-B28A-B2A3-15E0-132A5F42B6AB}"/>
              </a:ext>
            </a:extLst>
          </p:cNvPr>
          <p:cNvSpPr/>
          <p:nvPr/>
        </p:nvSpPr>
        <p:spPr>
          <a:xfrm>
            <a:off x="3342486" y="2809442"/>
            <a:ext cx="1242200" cy="619545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MCU+BLE</a:t>
            </a:r>
          </a:p>
        </p:txBody>
      </p:sp>
      <p:pic>
        <p:nvPicPr>
          <p:cNvPr id="39" name="Picture 2" descr="Wifi Icon Graphic by arus · Creative Fabrica">
            <a:extLst>
              <a:ext uri="{FF2B5EF4-FFF2-40B4-BE49-F238E27FC236}">
                <a16:creationId xmlns:a16="http://schemas.microsoft.com/office/drawing/2014/main" id="{49519B4E-F9F9-CAB3-0F9F-E66807196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17" t="24935" r="27053" b="19901"/>
          <a:stretch/>
        </p:blipFill>
        <p:spPr bwMode="auto">
          <a:xfrm>
            <a:off x="4673257" y="2619583"/>
            <a:ext cx="426580" cy="3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4C41D4-3DA8-2EF2-76BE-EB48C0995249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4584686" y="3106016"/>
            <a:ext cx="301861" cy="13199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3B8F5C2-269D-C077-64FD-589525995936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886547" y="2920083"/>
            <a:ext cx="0" cy="18593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D8191D5-D433-E1C7-BC7D-BBFBEDDBF2A1}"/>
              </a:ext>
            </a:extLst>
          </p:cNvPr>
          <p:cNvSpPr/>
          <p:nvPr/>
        </p:nvSpPr>
        <p:spPr>
          <a:xfrm>
            <a:off x="3363558" y="3851420"/>
            <a:ext cx="1186058" cy="600208"/>
          </a:xfrm>
          <a:prstGeom prst="rect">
            <a:avLst/>
          </a:prstGeom>
          <a:solidFill>
            <a:srgbClr val="E7E6E6">
              <a:lumMod val="9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PV cell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FAFC43E-BDA5-BA3B-1051-CAE39CF8ED62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>
            <a:off x="3963586" y="2386312"/>
            <a:ext cx="0" cy="42313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B49A45-3250-575F-BF6B-031EDA559D08}"/>
              </a:ext>
            </a:extLst>
          </p:cNvPr>
          <p:cNvCxnSpPr>
            <a:cxnSpLocks/>
            <a:stCxn id="38" idx="2"/>
            <a:endCxn id="42" idx="0"/>
          </p:cNvCxnSpPr>
          <p:nvPr/>
        </p:nvCxnSpPr>
        <p:spPr>
          <a:xfrm flipH="1">
            <a:off x="3956587" y="3428987"/>
            <a:ext cx="6999" cy="42243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none"/>
          </a:ln>
          <a:effectLst/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7399872-E84F-3B37-87E6-02EF18D937A3}"/>
              </a:ext>
            </a:extLst>
          </p:cNvPr>
          <p:cNvSpPr/>
          <p:nvPr/>
        </p:nvSpPr>
        <p:spPr>
          <a:xfrm>
            <a:off x="3095826" y="4689794"/>
            <a:ext cx="2216712" cy="36812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SolarWalk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Hardware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7489E6-884F-6F20-A781-50E65A4C9A1F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 flipV="1">
            <a:off x="5205277" y="3151593"/>
            <a:ext cx="1157820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4C8CFAA-6650-F9B4-D7B6-1EB9E9163BDF}"/>
              </a:ext>
            </a:extLst>
          </p:cNvPr>
          <p:cNvSpPr/>
          <p:nvPr/>
        </p:nvSpPr>
        <p:spPr>
          <a:xfrm>
            <a:off x="6363097" y="2673590"/>
            <a:ext cx="1571106" cy="956005"/>
          </a:xfrm>
          <a:prstGeom prst="rect">
            <a:avLst/>
          </a:prstGeom>
          <a:solidFill>
            <a:srgbClr val="E7E6E6">
              <a:lumMod val="9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SolarWalk</a:t>
            </a:r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Classifier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C3CA87D-DB70-8DF9-6A95-6D5545642721}"/>
              </a:ext>
            </a:extLst>
          </p:cNvPr>
          <p:cNvSpPr/>
          <p:nvPr/>
        </p:nvSpPr>
        <p:spPr>
          <a:xfrm>
            <a:off x="9092023" y="2654420"/>
            <a:ext cx="1695797" cy="956011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device/IoT device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controller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3D2CDF8-94D4-A547-0881-B315AD213711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7934203" y="3132426"/>
            <a:ext cx="1157820" cy="19167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4EB1BA5-4CF0-865E-359D-B4E587E0AA59}"/>
              </a:ext>
            </a:extLst>
          </p:cNvPr>
          <p:cNvSpPr txBox="1"/>
          <p:nvPr/>
        </p:nvSpPr>
        <p:spPr>
          <a:xfrm>
            <a:off x="7926385" y="2581804"/>
            <a:ext cx="1571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{Occupant id,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</a:rPr>
              <a:t>Door event type}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F8EABD-6CA5-F185-F39A-33532A37017F}"/>
              </a:ext>
            </a:extLst>
          </p:cNvPr>
          <p:cNvCxnSpPr>
            <a:cxnSpLocks/>
          </p:cNvCxnSpPr>
          <p:nvPr/>
        </p:nvCxnSpPr>
        <p:spPr>
          <a:xfrm flipV="1">
            <a:off x="1505190" y="1661549"/>
            <a:ext cx="1611256" cy="145766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F251C4-A762-32FE-439C-DEFEB89E318C}"/>
              </a:ext>
            </a:extLst>
          </p:cNvPr>
          <p:cNvCxnSpPr>
            <a:cxnSpLocks/>
          </p:cNvCxnSpPr>
          <p:nvPr/>
        </p:nvCxnSpPr>
        <p:spPr>
          <a:xfrm>
            <a:off x="1526571" y="3244431"/>
            <a:ext cx="1569255" cy="137268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F9B0692-DDED-4D38-0B1E-33D363A3EBDE}"/>
              </a:ext>
            </a:extLst>
          </p:cNvPr>
          <p:cNvSpPr txBox="1"/>
          <p:nvPr/>
        </p:nvSpPr>
        <p:spPr>
          <a:xfrm>
            <a:off x="5203898" y="2808368"/>
            <a:ext cx="1242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[Voltage pattern]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43080D-1A94-D04C-2B88-39801A88A515}"/>
              </a:ext>
            </a:extLst>
          </p:cNvPr>
          <p:cNvSpPr txBox="1"/>
          <p:nvPr/>
        </p:nvSpPr>
        <p:spPr>
          <a:xfrm>
            <a:off x="4052158" y="2449140"/>
            <a:ext cx="598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trigger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A6A6A4D-6F31-C6AC-C789-4E7014735919}"/>
              </a:ext>
            </a:extLst>
          </p:cNvPr>
          <p:cNvSpPr txBox="1"/>
          <p:nvPr/>
        </p:nvSpPr>
        <p:spPr>
          <a:xfrm>
            <a:off x="3993381" y="349181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rPr>
              <a:t>sample</a:t>
            </a:r>
          </a:p>
        </p:txBody>
      </p:sp>
      <p:sp>
        <p:nvSpPr>
          <p:cNvPr id="62" name="Google Shape;88;p12">
            <a:extLst>
              <a:ext uri="{FF2B5EF4-FFF2-40B4-BE49-F238E27FC236}">
                <a16:creationId xmlns:a16="http://schemas.microsoft.com/office/drawing/2014/main" id="{B5E1931B-FB80-3B07-B92D-526BC933FCCA}"/>
              </a:ext>
            </a:extLst>
          </p:cNvPr>
          <p:cNvSpPr txBox="1">
            <a:spLocks/>
          </p:cNvSpPr>
          <p:nvPr/>
        </p:nvSpPr>
        <p:spPr>
          <a:xfrm>
            <a:off x="564996" y="5482009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kern="0" dirty="0" err="1">
                <a:solidFill>
                  <a:srgbClr val="7030A0"/>
                </a:solidFill>
              </a:rPr>
              <a:t>SolarWalk</a:t>
            </a:r>
            <a:r>
              <a:rPr lang="en-US" sz="3000" b="1" kern="0" dirty="0">
                <a:solidFill>
                  <a:srgbClr val="7030A0"/>
                </a:solidFill>
              </a:rPr>
              <a:t> upgrades a PV cell to a person identifying sensor </a:t>
            </a:r>
          </a:p>
        </p:txBody>
      </p:sp>
    </p:spTree>
    <p:extLst>
      <p:ext uri="{BB962C8B-B14F-4D97-AF65-F5344CB8AC3E}">
        <p14:creationId xmlns:p14="http://schemas.microsoft.com/office/powerpoint/2010/main" val="1175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5 -0.01158 L -0.0431 -0.0115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" presetClass="emph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2" grpId="0" animBg="1"/>
      <p:bldP spid="47" grpId="0" animBg="1"/>
      <p:bldP spid="48" grpId="0" animBg="1"/>
      <p:bldP spid="50" grpId="0"/>
      <p:bldP spid="53" grpId="0"/>
      <p:bldP spid="54" grpId="0"/>
      <p:bldP spid="55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94BD-AB6A-AD46-852A-1125D949C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6" y="20726"/>
            <a:ext cx="10515600" cy="8167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Data collection and hardware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65585-60E8-E346-9BC8-B0F81403C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21"/>
          <a:stretch/>
        </p:blipFill>
        <p:spPr>
          <a:xfrm>
            <a:off x="1000897" y="1301852"/>
            <a:ext cx="4731260" cy="46830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B1CD21-CC7A-7998-0A98-4ECEC2C78B65}"/>
              </a:ext>
            </a:extLst>
          </p:cNvPr>
          <p:cNvSpPr txBox="1"/>
          <p:nvPr/>
        </p:nvSpPr>
        <p:spPr>
          <a:xfrm>
            <a:off x="1664779" y="6094181"/>
            <a:ext cx="3403496" cy="461665"/>
          </a:xfrm>
          <a:prstGeom prst="rect">
            <a:avLst/>
          </a:prstGeom>
          <a:noFill/>
          <a:ln w="25400">
            <a:solidFill>
              <a:srgbClr val="FF93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Data collection platform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7A77D-C813-AC81-86B1-0FC037C41CB2}"/>
              </a:ext>
            </a:extLst>
          </p:cNvPr>
          <p:cNvSpPr txBox="1"/>
          <p:nvPr/>
        </p:nvSpPr>
        <p:spPr>
          <a:xfrm>
            <a:off x="7623555" y="6092336"/>
            <a:ext cx="2890535" cy="461665"/>
          </a:xfrm>
          <a:prstGeom prst="rect">
            <a:avLst/>
          </a:prstGeom>
          <a:noFill/>
          <a:ln w="25400">
            <a:solidFill>
              <a:srgbClr val="FF93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Hardware prototype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D2AAFE-63AC-C116-D0CF-59D9F3734C2E}"/>
              </a:ext>
            </a:extLst>
          </p:cNvPr>
          <p:cNvGrpSpPr/>
          <p:nvPr/>
        </p:nvGrpSpPr>
        <p:grpSpPr>
          <a:xfrm>
            <a:off x="6792686" y="1301852"/>
            <a:ext cx="5221192" cy="4683073"/>
            <a:chOff x="3424237" y="864393"/>
            <a:chExt cx="5458129" cy="54922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DB216B-0D44-4792-6241-60511A630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81"/>
            <a:stretch/>
          </p:blipFill>
          <p:spPr>
            <a:xfrm>
              <a:off x="3424237" y="864393"/>
              <a:ext cx="5343526" cy="5492243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9B8FCCC-F4C8-DCD0-4DDB-237921C84D2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>
              <a:off x="4886325" y="4050953"/>
              <a:ext cx="812037" cy="821085"/>
            </a:xfrm>
            <a:prstGeom prst="straightConnector1">
              <a:avLst/>
            </a:prstGeom>
            <a:ln w="69850">
              <a:solidFill>
                <a:srgbClr val="FFFF00"/>
              </a:solidFill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14EE98B-E8A6-C290-98A4-B7A5A6741A55}"/>
                </a:ext>
              </a:extLst>
            </p:cNvPr>
            <p:cNvSpPr txBox="1"/>
            <p:nvPr/>
          </p:nvSpPr>
          <p:spPr>
            <a:xfrm>
              <a:off x="3868153" y="4731971"/>
              <a:ext cx="17219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FF00"/>
                  </a:solidFill>
                </a:rPr>
                <a:t>Solar cell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18AA56-B731-CA1A-0168-7CDB3321B519}"/>
                </a:ext>
              </a:extLst>
            </p:cNvPr>
            <p:cNvSpPr/>
            <p:nvPr/>
          </p:nvSpPr>
          <p:spPr>
            <a:xfrm>
              <a:off x="5590099" y="3429000"/>
              <a:ext cx="739264" cy="728663"/>
            </a:xfrm>
            <a:prstGeom prst="ellipse">
              <a:avLst/>
            </a:prstGeom>
            <a:noFill/>
            <a:ln w="69850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F1AABA3-E300-D5E3-8B01-4E2F669F03F8}"/>
                </a:ext>
              </a:extLst>
            </p:cNvPr>
            <p:cNvSpPr/>
            <p:nvPr/>
          </p:nvSpPr>
          <p:spPr>
            <a:xfrm>
              <a:off x="5329238" y="2566355"/>
              <a:ext cx="969191" cy="862645"/>
            </a:xfrm>
            <a:prstGeom prst="ellipse">
              <a:avLst/>
            </a:prstGeom>
            <a:noFill/>
            <a:ln w="6985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0070C0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91CBA04-19C5-5BDC-10E3-0758247C62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89508" y="1851980"/>
              <a:ext cx="468442" cy="698484"/>
            </a:xfrm>
            <a:prstGeom prst="straightConnector1">
              <a:avLst/>
            </a:prstGeom>
            <a:ln w="69850">
              <a:solidFill>
                <a:srgbClr val="FF0000"/>
              </a:solidFill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C3C19B-C47B-C0F5-A0BF-FC79CBE69D66}"/>
                </a:ext>
              </a:extLst>
            </p:cNvPr>
            <p:cNvSpPr txBox="1"/>
            <p:nvPr/>
          </p:nvSpPr>
          <p:spPr>
            <a:xfrm>
              <a:off x="6223729" y="1359627"/>
              <a:ext cx="1752888" cy="551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</a:rPr>
                <a:t>PIR sensor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038496-0D68-DB89-5DFA-1A4C5F97660D}"/>
                </a:ext>
              </a:extLst>
            </p:cNvPr>
            <p:cNvCxnSpPr>
              <a:cxnSpLocks/>
            </p:cNvCxnSpPr>
            <p:nvPr/>
          </p:nvCxnSpPr>
          <p:spPr>
            <a:xfrm>
              <a:off x="7002203" y="3696161"/>
              <a:ext cx="727335" cy="765334"/>
            </a:xfrm>
            <a:prstGeom prst="straightConnector1">
              <a:avLst/>
            </a:prstGeom>
            <a:ln w="69850">
              <a:solidFill>
                <a:srgbClr val="7030A0"/>
              </a:solidFill>
              <a:headEnd w="med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44AD0DF-BDFC-A631-A57F-501239C450C8}"/>
                </a:ext>
              </a:extLst>
            </p:cNvPr>
            <p:cNvSpPr txBox="1"/>
            <p:nvPr/>
          </p:nvSpPr>
          <p:spPr>
            <a:xfrm>
              <a:off x="6572553" y="4497170"/>
              <a:ext cx="2309813" cy="12633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7030A0"/>
                  </a:solidFill>
                </a:rPr>
                <a:t>nrF52840 board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272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688A225-8AD5-F74E-8C38-896B7578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61" y="1368286"/>
            <a:ext cx="4265928" cy="4121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86F202-E875-5147-8CD3-DF5DE6D00E18}"/>
              </a:ext>
            </a:extLst>
          </p:cNvPr>
          <p:cNvSpPr txBox="1"/>
          <p:nvPr/>
        </p:nvSpPr>
        <p:spPr>
          <a:xfrm>
            <a:off x="10675620" y="3085393"/>
            <a:ext cx="136779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collection hardware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FA3545-D4A3-7F4C-A61B-AF056CAE10D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772650" y="3547058"/>
            <a:ext cx="902970" cy="1435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89B5F2-FDAF-864C-8243-792633E46BC9}"/>
              </a:ext>
            </a:extLst>
          </p:cNvPr>
          <p:cNvSpPr txBox="1"/>
          <p:nvPr/>
        </p:nvSpPr>
        <p:spPr>
          <a:xfrm>
            <a:off x="599606" y="1898948"/>
            <a:ext cx="54378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4 participants in 2 doors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 participant in 1 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Participants made 100 entry walks and 100 exit walks at each door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walk is 10 seconds long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8DD9DB-B48F-2C01-3064-ACACE4625FD7}"/>
              </a:ext>
            </a:extLst>
          </p:cNvPr>
          <p:cNvCxnSpPr/>
          <p:nvPr/>
        </p:nvCxnSpPr>
        <p:spPr>
          <a:xfrm flipH="1" flipV="1">
            <a:off x="8191272" y="4576604"/>
            <a:ext cx="192505" cy="1524000"/>
          </a:xfrm>
          <a:prstGeom prst="straightConnector1">
            <a:avLst/>
          </a:prstGeom>
          <a:ln w="1270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44FF3C-7C5C-D600-C5DC-B9E742EDC70B}"/>
              </a:ext>
            </a:extLst>
          </p:cNvPr>
          <p:cNvCxnSpPr/>
          <p:nvPr/>
        </p:nvCxnSpPr>
        <p:spPr>
          <a:xfrm flipH="1" flipV="1">
            <a:off x="8656493" y="4576604"/>
            <a:ext cx="192505" cy="1524000"/>
          </a:xfrm>
          <a:prstGeom prst="straightConnector1">
            <a:avLst/>
          </a:prstGeom>
          <a:ln w="127000">
            <a:solidFill>
              <a:srgbClr val="FF93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8D39F5-A8A2-9166-C58A-37D60FD2C389}"/>
              </a:ext>
            </a:extLst>
          </p:cNvPr>
          <p:cNvSpPr txBox="1"/>
          <p:nvPr/>
        </p:nvSpPr>
        <p:spPr>
          <a:xfrm>
            <a:off x="7636042" y="580724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0FC39-220C-3CFD-A638-179A6CF8C6A2}"/>
              </a:ext>
            </a:extLst>
          </p:cNvPr>
          <p:cNvSpPr txBox="1"/>
          <p:nvPr/>
        </p:nvSpPr>
        <p:spPr>
          <a:xfrm>
            <a:off x="8939007" y="58278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862E98-6692-1A7F-4FAB-D4B56FF7422B}"/>
              </a:ext>
            </a:extLst>
          </p:cNvPr>
          <p:cNvSpPr txBox="1">
            <a:spLocks/>
          </p:cNvSpPr>
          <p:nvPr/>
        </p:nvSpPr>
        <p:spPr>
          <a:xfrm>
            <a:off x="160020" y="201388"/>
            <a:ext cx="10515600" cy="8167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600" b="1" i="0" u="none" strike="noStrike" cap="none">
                <a:solidFill>
                  <a:srgbClr val="FF26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kern="0" dirty="0">
                <a:solidFill>
                  <a:srgbClr val="0070C0"/>
                </a:solidFill>
              </a:rPr>
              <a:t>Collecting voltage signatures for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435210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281F9-2C39-3C4B-AFB7-9154715C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01" y="106053"/>
            <a:ext cx="10515600" cy="8167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Example voltage trace from a single participant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6C09DE-8D95-304E-A52D-68D0B194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335" y="1002964"/>
            <a:ext cx="6313645" cy="55189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170E20-706F-1848-7904-19407CC8D5DD}"/>
              </a:ext>
            </a:extLst>
          </p:cNvPr>
          <p:cNvSpPr txBox="1"/>
          <p:nvPr/>
        </p:nvSpPr>
        <p:spPr>
          <a:xfrm>
            <a:off x="9200625" y="6271626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Stopped walking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A67AB-C258-BFE0-23E7-A2917E8FBD74}"/>
              </a:ext>
            </a:extLst>
          </p:cNvPr>
          <p:cNvSpPr txBox="1"/>
          <p:nvPr/>
        </p:nvSpPr>
        <p:spPr>
          <a:xfrm>
            <a:off x="1478617" y="6271626"/>
            <a:ext cx="193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Started walking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B12F34-81C3-90A0-7DEF-FB2D5BEF384F}"/>
              </a:ext>
            </a:extLst>
          </p:cNvPr>
          <p:cNvCxnSpPr/>
          <p:nvPr/>
        </p:nvCxnSpPr>
        <p:spPr>
          <a:xfrm flipV="1">
            <a:off x="3416968" y="6320589"/>
            <a:ext cx="1155032" cy="13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A90EEA-B674-EFBB-7006-A42A6C57732B}"/>
              </a:ext>
            </a:extLst>
          </p:cNvPr>
          <p:cNvCxnSpPr>
            <a:cxnSpLocks/>
          </p:cNvCxnSpPr>
          <p:nvPr/>
        </p:nvCxnSpPr>
        <p:spPr>
          <a:xfrm flipH="1" flipV="1">
            <a:off x="8005011" y="6320589"/>
            <a:ext cx="1195614" cy="13421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9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86C9DAC-A8EB-0733-57FC-BF000D06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77" y="1749745"/>
            <a:ext cx="5225356" cy="29987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FB03E-6B94-E4F8-3085-995B0E9E2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2226E-A7D8-4571-076E-0DCE44106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6" y="1409701"/>
            <a:ext cx="5657850" cy="3600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1338F6-16F4-DCF9-F43A-72F80F74E452}"/>
              </a:ext>
            </a:extLst>
          </p:cNvPr>
          <p:cNvSpPr txBox="1"/>
          <p:nvPr/>
        </p:nvSpPr>
        <p:spPr>
          <a:xfrm>
            <a:off x="540973" y="5200651"/>
            <a:ext cx="5221301" cy="523220"/>
          </a:xfrm>
          <a:prstGeom prst="rect">
            <a:avLst/>
          </a:prstGeom>
          <a:noFill/>
          <a:ln w="41275">
            <a:solidFill>
              <a:srgbClr val="FF93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88% accuracy with 5 occupants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DC8A59-ECDE-2A7A-2B2C-2F8BC9EFF1B9}"/>
              </a:ext>
            </a:extLst>
          </p:cNvPr>
          <p:cNvSpPr txBox="1"/>
          <p:nvPr/>
        </p:nvSpPr>
        <p:spPr>
          <a:xfrm>
            <a:off x="6817732" y="5174658"/>
            <a:ext cx="5221301" cy="523220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77% accuracy with 5 occupants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FF01B8-59F2-D49F-8BD0-11FF253142D7}"/>
              </a:ext>
            </a:extLst>
          </p:cNvPr>
          <p:cNvSpPr/>
          <p:nvPr/>
        </p:nvSpPr>
        <p:spPr>
          <a:xfrm>
            <a:off x="10664192" y="2188776"/>
            <a:ext cx="871538" cy="914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B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A26891-D711-9E6F-5A2A-CFBA7D5E59F4}"/>
              </a:ext>
            </a:extLst>
          </p:cNvPr>
          <p:cNvSpPr/>
          <p:nvPr/>
        </p:nvSpPr>
        <p:spPr>
          <a:xfrm>
            <a:off x="4649490" y="2025592"/>
            <a:ext cx="871538" cy="914400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Google Shape;88;p12">
            <a:extLst>
              <a:ext uri="{FF2B5EF4-FFF2-40B4-BE49-F238E27FC236}">
                <a16:creationId xmlns:a16="http://schemas.microsoft.com/office/drawing/2014/main" id="{511DA3A9-2DC8-D6FA-E9E0-0F036EFBC9B9}"/>
              </a:ext>
            </a:extLst>
          </p:cNvPr>
          <p:cNvSpPr txBox="1">
            <a:spLocks/>
          </p:cNvSpPr>
          <p:nvPr/>
        </p:nvSpPr>
        <p:spPr>
          <a:xfrm>
            <a:off x="323850" y="141617"/>
            <a:ext cx="10898782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How accurate is </a:t>
            </a:r>
            <a:r>
              <a:rPr lang="en-US" b="1" dirty="0" err="1">
                <a:solidFill>
                  <a:srgbClr val="0070C0"/>
                </a:solidFill>
              </a:rPr>
              <a:t>SolarWalk</a:t>
            </a:r>
            <a:r>
              <a:rPr lang="en-US" b="1" dirty="0">
                <a:solidFill>
                  <a:srgbClr val="0070C0"/>
                </a:solidFill>
              </a:rPr>
              <a:t>?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789875-9446-AA6C-943D-26C9DF6502A3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3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6A7213A4-91A4-3907-1808-93934738B0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7606365-4BB0-9E50-0B07-CD5D770FA9AA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8D1A6A-19B2-81C5-E2FC-F259159E599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151624" y="2637742"/>
            <a:ext cx="1734672" cy="256290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4DE2B6-1263-BAAD-07C2-8E8C8C2717BB}"/>
              </a:ext>
            </a:extLst>
          </p:cNvPr>
          <p:cNvCxnSpPr>
            <a:cxnSpLocks/>
          </p:cNvCxnSpPr>
          <p:nvPr/>
        </p:nvCxnSpPr>
        <p:spPr>
          <a:xfrm flipV="1">
            <a:off x="9234443" y="2637742"/>
            <a:ext cx="1718574" cy="2634019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02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1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FB03E-6B94-E4F8-3085-995B0E9E23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15" name="Google Shape;88;p12">
            <a:extLst>
              <a:ext uri="{FF2B5EF4-FFF2-40B4-BE49-F238E27FC236}">
                <a16:creationId xmlns:a16="http://schemas.microsoft.com/office/drawing/2014/main" id="{511DA3A9-2DC8-D6FA-E9E0-0F036EFBC9B9}"/>
              </a:ext>
            </a:extLst>
          </p:cNvPr>
          <p:cNvSpPr txBox="1">
            <a:spLocks/>
          </p:cNvSpPr>
          <p:nvPr/>
        </p:nvSpPr>
        <p:spPr>
          <a:xfrm>
            <a:off x="408651" y="167821"/>
            <a:ext cx="10898782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Does accuracy vary throughout the day?</a:t>
            </a:r>
            <a:endParaRPr lang="en-US" dirty="0">
              <a:solidFill>
                <a:srgbClr val="0070C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F32168-F6BB-7AF5-D704-A7247EB7A233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3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FFA39EB9-C756-2873-2525-C4C5B45045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F425115-0DF0-428F-2015-05C1EACAB413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74AC18F-2CDB-3B58-DEB5-7363689A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9566"/>
            <a:ext cx="5403503" cy="3969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296C6-0253-7CD9-62FB-DDB5778B2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71" y="1444414"/>
            <a:ext cx="5244464" cy="39691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325E6B-C8E7-1F5A-A771-6384D2AA31DF}"/>
              </a:ext>
            </a:extLst>
          </p:cNvPr>
          <p:cNvSpPr/>
          <p:nvPr/>
        </p:nvSpPr>
        <p:spPr>
          <a:xfrm>
            <a:off x="738504" y="1677646"/>
            <a:ext cx="5244463" cy="72821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A19A47-930C-9E1F-83E0-0E5355300F43}"/>
              </a:ext>
            </a:extLst>
          </p:cNvPr>
          <p:cNvSpPr txBox="1"/>
          <p:nvPr/>
        </p:nvSpPr>
        <p:spPr>
          <a:xfrm>
            <a:off x="200536" y="5739357"/>
            <a:ext cx="11838497" cy="523220"/>
          </a:xfrm>
          <a:prstGeom prst="rect">
            <a:avLst/>
          </a:prstGeom>
          <a:noFill/>
          <a:ln w="41275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Accuracy for identification and event detection does not vary significantly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B3B05F-AF11-C3E6-7657-443410DEBA75}"/>
              </a:ext>
            </a:extLst>
          </p:cNvPr>
          <p:cNvSpPr/>
          <p:nvPr/>
        </p:nvSpPr>
        <p:spPr>
          <a:xfrm>
            <a:off x="6382534" y="1845129"/>
            <a:ext cx="5577278" cy="107768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BB7A80-12EB-E829-CB3F-EA4811290A3D}"/>
              </a:ext>
            </a:extLst>
          </p:cNvPr>
          <p:cNvSpPr txBox="1"/>
          <p:nvPr/>
        </p:nvSpPr>
        <p:spPr>
          <a:xfrm rot="16200000">
            <a:off x="4982513" y="333777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9C404-28DA-C0A5-238B-790693F36385}"/>
              </a:ext>
            </a:extLst>
          </p:cNvPr>
          <p:cNvSpPr txBox="1"/>
          <p:nvPr/>
        </p:nvSpPr>
        <p:spPr>
          <a:xfrm rot="16200000">
            <a:off x="-323092" y="3360043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92365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D788A-5919-97E9-2460-2104656E3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321299-F49B-D8E1-C7FF-0F6FA52B0084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7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63651F6C-D534-22F8-CA04-CD20645B13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0DED31-211A-1CDB-B46E-8182494E882A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219E0E5D-7A00-0306-9F23-55749608DE69}"/>
              </a:ext>
            </a:extLst>
          </p:cNvPr>
          <p:cNvSpPr txBox="1">
            <a:spLocks/>
          </p:cNvSpPr>
          <p:nvPr/>
        </p:nvSpPr>
        <p:spPr>
          <a:xfrm>
            <a:off x="408651" y="141617"/>
            <a:ext cx="10898782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How much deployment location matter?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B474F-965C-ADCF-961A-A3F7EFAD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33" y="1454150"/>
            <a:ext cx="5041900" cy="3949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EC0C84-0AF2-D7EA-F812-2C50C317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35" y="1454150"/>
            <a:ext cx="5041900" cy="3949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227B12-AF4C-5BDB-BAC1-C5C40EE0E977}"/>
              </a:ext>
            </a:extLst>
          </p:cNvPr>
          <p:cNvSpPr/>
          <p:nvPr/>
        </p:nvSpPr>
        <p:spPr>
          <a:xfrm>
            <a:off x="673101" y="1623098"/>
            <a:ext cx="5041899" cy="72821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594D5-055D-22F8-E07C-BDA7C13B1701}"/>
              </a:ext>
            </a:extLst>
          </p:cNvPr>
          <p:cNvSpPr txBox="1"/>
          <p:nvPr/>
        </p:nvSpPr>
        <p:spPr>
          <a:xfrm>
            <a:off x="881367" y="5588422"/>
            <a:ext cx="4830432" cy="46166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Accuracy difference is within 3.9%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4646184-7918-B960-E0F0-20E2F7DBBEA6}"/>
              </a:ext>
            </a:extLst>
          </p:cNvPr>
          <p:cNvCxnSpPr>
            <a:cxnSpLocks/>
          </p:cNvCxnSpPr>
          <p:nvPr/>
        </p:nvCxnSpPr>
        <p:spPr>
          <a:xfrm flipV="1">
            <a:off x="2792186" y="2351314"/>
            <a:ext cx="504397" cy="3221353"/>
          </a:xfrm>
          <a:prstGeom prst="straightConnector1">
            <a:avLst/>
          </a:prstGeom>
          <a:ln w="47625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8FBE673-D2F5-4254-17DA-C79E8360EBCE}"/>
              </a:ext>
            </a:extLst>
          </p:cNvPr>
          <p:cNvSpPr/>
          <p:nvPr/>
        </p:nvSpPr>
        <p:spPr>
          <a:xfrm>
            <a:off x="6724939" y="1900657"/>
            <a:ext cx="5003613" cy="80286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A21711-C680-8834-CDA9-CEAB75CD78D8}"/>
              </a:ext>
            </a:extLst>
          </p:cNvPr>
          <p:cNvCxnSpPr>
            <a:cxnSpLocks/>
          </p:cNvCxnSpPr>
          <p:nvPr/>
        </p:nvCxnSpPr>
        <p:spPr>
          <a:xfrm flipV="1">
            <a:off x="9226745" y="2818158"/>
            <a:ext cx="425267" cy="2700326"/>
          </a:xfrm>
          <a:prstGeom prst="straightConnector1">
            <a:avLst/>
          </a:prstGeom>
          <a:ln w="47625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2B15084-96BB-C27C-E585-A4383B30ED75}"/>
              </a:ext>
            </a:extLst>
          </p:cNvPr>
          <p:cNvSpPr txBox="1"/>
          <p:nvPr/>
        </p:nvSpPr>
        <p:spPr>
          <a:xfrm>
            <a:off x="6952393" y="5527302"/>
            <a:ext cx="5041899" cy="83099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Accuracy drops at least 15% for Door 2</a:t>
            </a:r>
          </a:p>
        </p:txBody>
      </p:sp>
    </p:spTree>
    <p:extLst>
      <p:ext uri="{BB962C8B-B14F-4D97-AF65-F5344CB8AC3E}">
        <p14:creationId xmlns:p14="http://schemas.microsoft.com/office/powerpoint/2010/main" val="177009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5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5A9D-ABE8-66A2-9543-A0ED7F894B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CE0BBE-70B4-E73E-A046-0F521CBF72F0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7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9DD9B13B-EF98-30ED-3E50-1F6A67FCC4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B0DC10-8293-E857-F415-CB9171837C49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361C7B1F-552F-EE66-06E6-DA16A53D95EC}"/>
              </a:ext>
            </a:extLst>
          </p:cNvPr>
          <p:cNvSpPr txBox="1">
            <a:spLocks/>
          </p:cNvSpPr>
          <p:nvPr/>
        </p:nvSpPr>
        <p:spPr>
          <a:xfrm>
            <a:off x="229037" y="102759"/>
            <a:ext cx="10898782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Accuracy vs Occupant height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2C20A-0A63-997A-40A0-5F6BA13F7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248" y="1705013"/>
            <a:ext cx="5527359" cy="41984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50ECFC-5BA5-3D9A-E755-39020A1C3A26}"/>
              </a:ext>
            </a:extLst>
          </p:cNvPr>
          <p:cNvSpPr/>
          <p:nvPr/>
        </p:nvSpPr>
        <p:spPr>
          <a:xfrm>
            <a:off x="7459579" y="1441899"/>
            <a:ext cx="802105" cy="3900122"/>
          </a:xfrm>
          <a:prstGeom prst="rect">
            <a:avLst/>
          </a:prstGeom>
          <a:noFill/>
          <a:ln w="34925">
            <a:solidFill>
              <a:srgbClr val="FF9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92FE0B-7473-997D-6425-0CFE5D2C6754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8261684" y="3391960"/>
            <a:ext cx="1122948" cy="1221845"/>
          </a:xfrm>
          <a:prstGeom prst="straightConnector1">
            <a:avLst/>
          </a:prstGeom>
          <a:ln w="38100">
            <a:solidFill>
              <a:srgbClr val="FF9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DE5DCC-0B8B-6BA8-912F-017C6E45B555}"/>
              </a:ext>
            </a:extLst>
          </p:cNvPr>
          <p:cNvSpPr txBox="1"/>
          <p:nvPr/>
        </p:nvSpPr>
        <p:spPr>
          <a:xfrm>
            <a:off x="8638674" y="4613805"/>
            <a:ext cx="3101569" cy="1200329"/>
          </a:xfrm>
          <a:prstGeom prst="rect">
            <a:avLst/>
          </a:prstGeom>
          <a:noFill/>
          <a:ln w="38100">
            <a:solidFill>
              <a:srgbClr val="FF93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Maximum height results in maximum accuracy</a:t>
            </a:r>
          </a:p>
        </p:txBody>
      </p:sp>
    </p:spTree>
    <p:extLst>
      <p:ext uri="{BB962C8B-B14F-4D97-AF65-F5344CB8AC3E}">
        <p14:creationId xmlns:p14="http://schemas.microsoft.com/office/powerpoint/2010/main" val="987609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551C665B-3598-0295-9EA2-524CC5868AC8}"/>
              </a:ext>
            </a:extLst>
          </p:cNvPr>
          <p:cNvGrpSpPr/>
          <p:nvPr/>
        </p:nvGrpSpPr>
        <p:grpSpPr>
          <a:xfrm>
            <a:off x="1602363" y="788567"/>
            <a:ext cx="10589637" cy="4466838"/>
            <a:chOff x="1652681" y="836521"/>
            <a:chExt cx="10539319" cy="586205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24919C6-1957-1A45-A9F9-17DF13F30CE7}"/>
                </a:ext>
              </a:extLst>
            </p:cNvPr>
            <p:cNvGrpSpPr/>
            <p:nvPr/>
          </p:nvGrpSpPr>
          <p:grpSpPr>
            <a:xfrm>
              <a:off x="1652681" y="836521"/>
              <a:ext cx="10539319" cy="5429468"/>
              <a:chOff x="1652681" y="836521"/>
              <a:chExt cx="10539319" cy="5429468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339BE10C-F961-E085-44CF-CB332B17B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681" y="836521"/>
                <a:ext cx="10539319" cy="5429468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97C25F5-B671-4EEE-66E4-F7FC4F1DDC1F}"/>
                  </a:ext>
                </a:extLst>
              </p:cNvPr>
              <p:cNvSpPr/>
              <p:nvPr/>
            </p:nvSpPr>
            <p:spPr>
              <a:xfrm>
                <a:off x="2009092" y="3422701"/>
                <a:ext cx="1182937" cy="45604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61DFC57-2F91-75B9-0A90-D1BF7E7E41FB}"/>
                  </a:ext>
                </a:extLst>
              </p:cNvPr>
              <p:cNvSpPr/>
              <p:nvPr/>
            </p:nvSpPr>
            <p:spPr>
              <a:xfrm>
                <a:off x="3548925" y="3384793"/>
                <a:ext cx="1509792" cy="45604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9D129A7-5F50-C799-92FF-30BFDE35E465}"/>
                  </a:ext>
                </a:extLst>
              </p:cNvPr>
              <p:cNvSpPr/>
              <p:nvPr/>
            </p:nvSpPr>
            <p:spPr>
              <a:xfrm>
                <a:off x="5653910" y="2637161"/>
                <a:ext cx="1663420" cy="975657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FF714F9-53AF-5FE8-F3D5-097191E03687}"/>
                  </a:ext>
                </a:extLst>
              </p:cNvPr>
              <p:cNvSpPr/>
              <p:nvPr/>
            </p:nvSpPr>
            <p:spPr>
              <a:xfrm>
                <a:off x="6255178" y="1602595"/>
                <a:ext cx="1233261" cy="663161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ECA80E6C-2551-0955-CAE7-45A92180E311}"/>
                  </a:ext>
                </a:extLst>
              </p:cNvPr>
              <p:cNvSpPr/>
              <p:nvPr/>
            </p:nvSpPr>
            <p:spPr>
              <a:xfrm>
                <a:off x="7369190" y="3863175"/>
                <a:ext cx="1509792" cy="663161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FA84AB9-D023-C625-8C5E-80BB52E0492E}"/>
                  </a:ext>
                </a:extLst>
              </p:cNvPr>
              <p:cNvSpPr/>
              <p:nvPr/>
            </p:nvSpPr>
            <p:spPr>
              <a:xfrm>
                <a:off x="10180588" y="1864588"/>
                <a:ext cx="1576600" cy="52696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6" name="Picture 8" descr="1,497 Smart Coffee Maker Images, Stock Photos &amp; Vectors | Shutterstock">
              <a:extLst>
                <a:ext uri="{FF2B5EF4-FFF2-40B4-BE49-F238E27FC236}">
                  <a16:creationId xmlns:a16="http://schemas.microsoft.com/office/drawing/2014/main" id="{39218F68-BEE7-419A-D34A-069D573C4F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3" t="23574" r="30270" b="33563"/>
            <a:stretch/>
          </p:blipFill>
          <p:spPr bwMode="auto">
            <a:xfrm>
              <a:off x="5606091" y="2906937"/>
              <a:ext cx="925475" cy="97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4,296 Robot Vacuum Stock Illustrations, Cliparts and Royalty Free Robot  Vacuum Vectors">
              <a:extLst>
                <a:ext uri="{FF2B5EF4-FFF2-40B4-BE49-F238E27FC236}">
                  <a16:creationId xmlns:a16="http://schemas.microsoft.com/office/drawing/2014/main" id="{BA6C1B57-46F2-7C2A-470C-043FDB4244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0" b="13734"/>
            <a:stretch/>
          </p:blipFill>
          <p:spPr bwMode="auto">
            <a:xfrm>
              <a:off x="7232438" y="6071021"/>
              <a:ext cx="906672" cy="627550"/>
            </a:xfrm>
            <a:prstGeom prst="rect">
              <a:avLst/>
            </a:prstGeom>
            <a:noFill/>
            <a:scene3d>
              <a:camera prst="orthographicFront">
                <a:rot lat="27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76EABF-4AC0-5BE2-8E02-8F1FD7F6962E}"/>
              </a:ext>
            </a:extLst>
          </p:cNvPr>
          <p:cNvGrpSpPr/>
          <p:nvPr/>
        </p:nvGrpSpPr>
        <p:grpSpPr>
          <a:xfrm>
            <a:off x="1627521" y="813606"/>
            <a:ext cx="10539319" cy="5862050"/>
            <a:chOff x="1652681" y="836521"/>
            <a:chExt cx="10539319" cy="586205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C81688-8DB8-4F34-DD92-66FA21589F43}"/>
                </a:ext>
              </a:extLst>
            </p:cNvPr>
            <p:cNvGrpSpPr/>
            <p:nvPr/>
          </p:nvGrpSpPr>
          <p:grpSpPr>
            <a:xfrm>
              <a:off x="1652681" y="836521"/>
              <a:ext cx="10539319" cy="5429468"/>
              <a:chOff x="1652681" y="836521"/>
              <a:chExt cx="10539319" cy="542946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126EDC2-77FE-389D-5EFE-CBE90BDB9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681" y="836521"/>
                <a:ext cx="10539319" cy="5429468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09E3A5-469B-82CA-B1EA-C03848DB5F2E}"/>
                  </a:ext>
                </a:extLst>
              </p:cNvPr>
              <p:cNvSpPr/>
              <p:nvPr/>
            </p:nvSpPr>
            <p:spPr>
              <a:xfrm>
                <a:off x="2009092" y="3422701"/>
                <a:ext cx="1182937" cy="45604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BA7DD25-74B9-664C-86DC-98D60EC3D93D}"/>
                  </a:ext>
                </a:extLst>
              </p:cNvPr>
              <p:cNvSpPr/>
              <p:nvPr/>
            </p:nvSpPr>
            <p:spPr>
              <a:xfrm>
                <a:off x="3548925" y="3384793"/>
                <a:ext cx="1509792" cy="45604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4A17FD9-7848-3F89-242D-115666FECFD4}"/>
                  </a:ext>
                </a:extLst>
              </p:cNvPr>
              <p:cNvSpPr/>
              <p:nvPr/>
            </p:nvSpPr>
            <p:spPr>
              <a:xfrm>
                <a:off x="5653910" y="2637161"/>
                <a:ext cx="1663420" cy="975657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2FC1200-5178-46FB-35FA-8A40C4D2BC2B}"/>
                  </a:ext>
                </a:extLst>
              </p:cNvPr>
              <p:cNvSpPr/>
              <p:nvPr/>
            </p:nvSpPr>
            <p:spPr>
              <a:xfrm>
                <a:off x="6255178" y="1602595"/>
                <a:ext cx="1233261" cy="663161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3402B37-EF21-B2B0-220F-A536613EF47A}"/>
                  </a:ext>
                </a:extLst>
              </p:cNvPr>
              <p:cNvSpPr/>
              <p:nvPr/>
            </p:nvSpPr>
            <p:spPr>
              <a:xfrm>
                <a:off x="7369190" y="3863175"/>
                <a:ext cx="1509792" cy="663161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6473A4B-1C51-2EF8-5253-D3584B252EB3}"/>
                  </a:ext>
                </a:extLst>
              </p:cNvPr>
              <p:cNvSpPr/>
              <p:nvPr/>
            </p:nvSpPr>
            <p:spPr>
              <a:xfrm>
                <a:off x="10180588" y="1864588"/>
                <a:ext cx="1576600" cy="526969"/>
              </a:xfrm>
              <a:prstGeom prst="rect">
                <a:avLst/>
              </a:prstGeom>
              <a:solidFill>
                <a:srgbClr val="F9F9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032" name="Picture 8" descr="1,497 Smart Coffee Maker Images, Stock Photos &amp; Vectors | Shutterstock">
              <a:extLst>
                <a:ext uri="{FF2B5EF4-FFF2-40B4-BE49-F238E27FC236}">
                  <a16:creationId xmlns:a16="http://schemas.microsoft.com/office/drawing/2014/main" id="{D6E12089-F141-D49C-7D22-1B60D4448B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53" t="23574" r="30270" b="33563"/>
            <a:stretch/>
          </p:blipFill>
          <p:spPr bwMode="auto">
            <a:xfrm>
              <a:off x="5606091" y="2906937"/>
              <a:ext cx="925475" cy="97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4,296 Robot Vacuum Stock Illustrations, Cliparts and Royalty Free Robot  Vacuum Vectors">
              <a:extLst>
                <a:ext uri="{FF2B5EF4-FFF2-40B4-BE49-F238E27FC236}">
                  <a16:creationId xmlns:a16="http://schemas.microsoft.com/office/drawing/2014/main" id="{F8F2DD72-5D77-6DAD-3DE0-C207BC4CC9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00" b="13734"/>
            <a:stretch/>
          </p:blipFill>
          <p:spPr bwMode="auto">
            <a:xfrm>
              <a:off x="7232438" y="6071021"/>
              <a:ext cx="906672" cy="627550"/>
            </a:xfrm>
            <a:prstGeom prst="rect">
              <a:avLst/>
            </a:prstGeom>
            <a:noFill/>
            <a:scene3d>
              <a:camera prst="orthographicFront">
                <a:rot lat="2700000" lon="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90732-C13D-0E97-2671-2F24F3CB75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7430E4-B3AB-C05C-FDB9-7582377420C0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3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E6372546-0DB6-99F9-8843-68CD4A504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344DD3F-810E-C188-7925-59A04DF64ED2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C4BADC41-EE1C-B235-AA2E-17227D55FBE3}"/>
              </a:ext>
            </a:extLst>
          </p:cNvPr>
          <p:cNvSpPr txBox="1">
            <a:spLocks/>
          </p:cNvSpPr>
          <p:nvPr/>
        </p:nvSpPr>
        <p:spPr>
          <a:xfrm>
            <a:off x="89692" y="20311"/>
            <a:ext cx="11405358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33CF5EEC-9300-0F5D-99B1-D242C3D1585E}"/>
              </a:ext>
            </a:extLst>
          </p:cNvPr>
          <p:cNvSpPr txBox="1">
            <a:spLocks/>
          </p:cNvSpPr>
          <p:nvPr/>
        </p:nvSpPr>
        <p:spPr>
          <a:xfrm>
            <a:off x="124134" y="-34224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Identifying occupants in smart homes is important</a:t>
            </a:r>
            <a:endParaRPr lang="en-US" b="1" kern="0" dirty="0"/>
          </a:p>
        </p:txBody>
      </p:sp>
      <p:pic>
        <p:nvPicPr>
          <p:cNvPr id="1026" name="Picture 2" descr="Standing icon Vector Art Stock Images | Depositphotos">
            <a:extLst>
              <a:ext uri="{FF2B5EF4-FFF2-40B4-BE49-F238E27FC236}">
                <a16:creationId xmlns:a16="http://schemas.microsoft.com/office/drawing/2014/main" id="{A6F9D419-2FFC-09E2-B419-C461F9F0B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7374" r="35879" b="8682"/>
          <a:stretch/>
        </p:blipFill>
        <p:spPr bwMode="auto">
          <a:xfrm>
            <a:off x="860785" y="3882745"/>
            <a:ext cx="791896" cy="2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EDA638-9BA6-97FF-5EC8-B0A5B94A954F}"/>
              </a:ext>
            </a:extLst>
          </p:cNvPr>
          <p:cNvSpPr txBox="1"/>
          <p:nvPr/>
        </p:nvSpPr>
        <p:spPr>
          <a:xfrm>
            <a:off x="6210883" y="1844929"/>
            <a:ext cx="204311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“Set the light to Relaxing evening”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34BC3-0BBA-EDE4-32A0-DE1D2C48A26F}"/>
              </a:ext>
            </a:extLst>
          </p:cNvPr>
          <p:cNvSpPr txBox="1"/>
          <p:nvPr/>
        </p:nvSpPr>
        <p:spPr>
          <a:xfrm>
            <a:off x="6556438" y="2933100"/>
            <a:ext cx="16634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“Start making </a:t>
            </a:r>
            <a:r>
              <a:rPr lang="en-US" dirty="0" err="1">
                <a:solidFill>
                  <a:srgbClr val="FF9300"/>
                </a:solidFill>
              </a:rPr>
              <a:t>cappucino</a:t>
            </a:r>
            <a:r>
              <a:rPr lang="en-US" dirty="0">
                <a:solidFill>
                  <a:srgbClr val="FF9300"/>
                </a:solidFill>
              </a:rPr>
              <a:t>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4AD0D-C402-CE92-7713-9DF78C0DB18E}"/>
              </a:ext>
            </a:extLst>
          </p:cNvPr>
          <p:cNvSpPr txBox="1"/>
          <p:nvPr/>
        </p:nvSpPr>
        <p:spPr>
          <a:xfrm>
            <a:off x="7517765" y="4043966"/>
            <a:ext cx="183188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“Play </a:t>
            </a:r>
            <a:r>
              <a:rPr lang="en-US" dirty="0" err="1">
                <a:solidFill>
                  <a:srgbClr val="FF9300"/>
                </a:solidFill>
              </a:rPr>
              <a:t>mozart</a:t>
            </a:r>
            <a:r>
              <a:rPr lang="en-US" dirty="0">
                <a:solidFill>
                  <a:srgbClr val="FF9300"/>
                </a:solidFill>
              </a:rPr>
              <a:t>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1F4250-20CD-E3B8-4BB3-6F811B7302DD}"/>
              </a:ext>
            </a:extLst>
          </p:cNvPr>
          <p:cNvSpPr txBox="1"/>
          <p:nvPr/>
        </p:nvSpPr>
        <p:spPr>
          <a:xfrm>
            <a:off x="3546281" y="2967335"/>
            <a:ext cx="161348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9300"/>
                </a:solidFill>
              </a:rPr>
              <a:t>“Set the thermostat to ‘Cozy winter’”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0CB4AD-4A87-AF12-AAB3-1C12F837B433}"/>
              </a:ext>
            </a:extLst>
          </p:cNvPr>
          <p:cNvSpPr txBox="1"/>
          <p:nvPr/>
        </p:nvSpPr>
        <p:spPr>
          <a:xfrm>
            <a:off x="5256376" y="4444262"/>
            <a:ext cx="149772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“Start dishwasher”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183417-3BA9-966B-8D4E-07C849573588}"/>
              </a:ext>
            </a:extLst>
          </p:cNvPr>
          <p:cNvSpPr txBox="1"/>
          <p:nvPr/>
        </p:nvSpPr>
        <p:spPr>
          <a:xfrm>
            <a:off x="8098926" y="5625081"/>
            <a:ext cx="140343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“Start deep cleaning”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1BD92E-434A-754E-FF75-898947C008A6}"/>
              </a:ext>
            </a:extLst>
          </p:cNvPr>
          <p:cNvSpPr txBox="1"/>
          <p:nvPr/>
        </p:nvSpPr>
        <p:spPr>
          <a:xfrm>
            <a:off x="2083776" y="3448969"/>
            <a:ext cx="219134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“Get milk today”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410125-9830-4CF9-BDF9-22E4DA22DD86}"/>
              </a:ext>
            </a:extLst>
          </p:cNvPr>
          <p:cNvSpPr txBox="1"/>
          <p:nvPr/>
        </p:nvSpPr>
        <p:spPr>
          <a:xfrm>
            <a:off x="10804944" y="3970941"/>
            <a:ext cx="123409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“Left your keys”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B51024-9C10-F6D6-DCCF-77121229A018}"/>
              </a:ext>
            </a:extLst>
          </p:cNvPr>
          <p:cNvSpPr txBox="1"/>
          <p:nvPr/>
        </p:nvSpPr>
        <p:spPr>
          <a:xfrm>
            <a:off x="6287" y="2082493"/>
            <a:ext cx="288581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9300"/>
                </a:solidFill>
              </a:rPr>
              <a:t>{Event: “When Alice enters home”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D6B5ED-E3B0-28F5-BEE6-0DE897E199A3}"/>
              </a:ext>
            </a:extLst>
          </p:cNvPr>
          <p:cNvSpPr txBox="1"/>
          <p:nvPr/>
        </p:nvSpPr>
        <p:spPr>
          <a:xfrm>
            <a:off x="19713" y="2392939"/>
            <a:ext cx="3122574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{Event: “When Alice exits” }</a:t>
            </a:r>
          </a:p>
        </p:txBody>
      </p:sp>
      <p:pic>
        <p:nvPicPr>
          <p:cNvPr id="33" name="Picture 2" descr="Standing icon Vector Art Stock Images | Depositphotos">
            <a:extLst>
              <a:ext uri="{FF2B5EF4-FFF2-40B4-BE49-F238E27FC236}">
                <a16:creationId xmlns:a16="http://schemas.microsoft.com/office/drawing/2014/main" id="{37F9A41C-D2DB-D71E-D6C3-6A8E1D2A2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9" t="7374" r="35879" b="8682"/>
          <a:stretch/>
        </p:blipFill>
        <p:spPr bwMode="auto">
          <a:xfrm flipH="1">
            <a:off x="100025" y="3878750"/>
            <a:ext cx="791895" cy="229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Google Shape;88;p12">
            <a:extLst>
              <a:ext uri="{FF2B5EF4-FFF2-40B4-BE49-F238E27FC236}">
                <a16:creationId xmlns:a16="http://schemas.microsoft.com/office/drawing/2014/main" id="{844C2259-A3E7-DC89-543C-00A0A237140D}"/>
              </a:ext>
            </a:extLst>
          </p:cNvPr>
          <p:cNvSpPr txBox="1">
            <a:spLocks/>
          </p:cNvSpPr>
          <p:nvPr/>
        </p:nvSpPr>
        <p:spPr>
          <a:xfrm>
            <a:off x="1512931" y="5394499"/>
            <a:ext cx="10219097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rgbClr val="7030A0"/>
                </a:solidFill>
              </a:rPr>
              <a:t>+ </a:t>
            </a:r>
            <a:r>
              <a:rPr lang="en-US" sz="3600" b="1" kern="0" dirty="0">
                <a:solidFill>
                  <a:srgbClr val="7030A0"/>
                </a:solidFill>
              </a:rPr>
              <a:t>Improved user comfort and convenience</a:t>
            </a:r>
            <a:br>
              <a:rPr lang="en-US" sz="3600" b="1" kern="0" dirty="0">
                <a:solidFill>
                  <a:srgbClr val="7030A0"/>
                </a:solidFill>
              </a:rPr>
            </a:br>
            <a:r>
              <a:rPr lang="en-US" sz="3600" b="1" kern="0" dirty="0">
                <a:solidFill>
                  <a:srgbClr val="7030A0"/>
                </a:solidFill>
              </a:rPr>
              <a:t>+ Reduce energy consumption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844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21" grpId="0" animBg="1"/>
      <p:bldP spid="21" grpId="1" animBg="1"/>
      <p:bldP spid="26" grpId="0" animBg="1"/>
      <p:bldP spid="26" grpId="1" animBg="1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5A9D-ABE8-66A2-9543-A0ED7F894B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ECE0BBE-70B4-E73E-A046-0F521CBF72F0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7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9DD9B13B-EF98-30ED-3E50-1F6A67FCC4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B0DC10-8293-E857-F415-CB9171837C49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361C7B1F-552F-EE66-06E6-DA16A53D95EC}"/>
              </a:ext>
            </a:extLst>
          </p:cNvPr>
          <p:cNvSpPr txBox="1">
            <a:spLocks/>
          </p:cNvSpPr>
          <p:nvPr/>
        </p:nvSpPr>
        <p:spPr>
          <a:xfrm>
            <a:off x="408651" y="177423"/>
            <a:ext cx="10898782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600" b="1" dirty="0">
                <a:solidFill>
                  <a:srgbClr val="0070C0"/>
                </a:solidFill>
              </a:rPr>
              <a:t>Concluding remarks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DACD2-08E1-65BE-E9F5-375926C86057}"/>
              </a:ext>
            </a:extLst>
          </p:cNvPr>
          <p:cNvSpPr txBox="1"/>
          <p:nvPr/>
        </p:nvSpPr>
        <p:spPr>
          <a:xfrm>
            <a:off x="408651" y="1536174"/>
            <a:ext cx="69373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present </a:t>
            </a:r>
            <a:r>
              <a:rPr lang="en-US" sz="2400" dirty="0" err="1"/>
              <a:t>SolarWalk</a:t>
            </a:r>
            <a:r>
              <a:rPr lang="en-US" sz="2400" dirty="0"/>
              <a:t>, an occupant identification system using small photovoltaic harvesters significantly improving </a:t>
            </a:r>
            <a:r>
              <a:rPr lang="en-US" sz="2400" dirty="0" err="1"/>
              <a:t>deployability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SolarWalk</a:t>
            </a:r>
            <a:r>
              <a:rPr lang="en-US" sz="2400" dirty="0"/>
              <a:t> demonstrates that a PV cell can be much more than a power source and converts it to a cheap, low-overhead sensor.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is a stepping stone to enable more “harvester-enabled-sensing” applications.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0B36B-5BC1-921D-B057-666BE60ED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1"/>
          <a:stretch/>
        </p:blipFill>
        <p:spPr>
          <a:xfrm>
            <a:off x="7916870" y="1788954"/>
            <a:ext cx="3456784" cy="319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90732-C13D-0E97-2671-2F24F3CB75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57681-69F7-E2F6-1E9B-88449F9B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441" y="1160096"/>
            <a:ext cx="2807117" cy="1192425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Thank you!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B4A6C6-BDF4-450C-510C-82340E0E8B76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4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AB904296-307A-5DE5-6089-2865D9FC53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B4AFB1-BDAF-E1A5-5005-D85C6811DEAB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F133EAB-164D-DBC1-A4BD-F31471AA1C55}"/>
              </a:ext>
            </a:extLst>
          </p:cNvPr>
          <p:cNvSpPr txBox="1">
            <a:spLocks/>
          </p:cNvSpPr>
          <p:nvPr/>
        </p:nvSpPr>
        <p:spPr>
          <a:xfrm>
            <a:off x="4706963" y="2568346"/>
            <a:ext cx="3340769" cy="728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4000" b="1" dirty="0">
                <a:solidFill>
                  <a:schemeClr val="tx2">
                    <a:lumMod val="25000"/>
                  </a:schemeClr>
                </a:solidFill>
              </a:rPr>
              <a:t>Questions?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CC8344-04C3-302C-7174-BEFE67825F80}"/>
              </a:ext>
            </a:extLst>
          </p:cNvPr>
          <p:cNvSpPr txBox="1"/>
          <p:nvPr/>
        </p:nvSpPr>
        <p:spPr>
          <a:xfrm>
            <a:off x="4429402" y="4462880"/>
            <a:ext cx="31263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Nurani</a:t>
            </a:r>
            <a:r>
              <a:rPr lang="en-US" sz="2400" dirty="0"/>
              <a:t> Saoda</a:t>
            </a:r>
          </a:p>
          <a:p>
            <a:r>
              <a:rPr lang="en-US" sz="2000" dirty="0"/>
              <a:t>     </a:t>
            </a:r>
            <a:r>
              <a:rPr lang="en-US" sz="2000" dirty="0" err="1"/>
              <a:t>saoda@virginia.edu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3697D3-F572-B657-134D-9398F5373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44" y="6196271"/>
            <a:ext cx="2160309" cy="4047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B20A4B-DF16-62C3-978A-EC27D42DBAC0}"/>
              </a:ext>
            </a:extLst>
          </p:cNvPr>
          <p:cNvSpPr txBox="1"/>
          <p:nvPr/>
        </p:nvSpPr>
        <p:spPr>
          <a:xfrm>
            <a:off x="3317550" y="5406922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 am on the job market for academia and industry!</a:t>
            </a:r>
          </a:p>
        </p:txBody>
      </p:sp>
    </p:spTree>
    <p:extLst>
      <p:ext uri="{BB962C8B-B14F-4D97-AF65-F5344CB8AC3E}">
        <p14:creationId xmlns:p14="http://schemas.microsoft.com/office/powerpoint/2010/main" val="140079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5CED0-56C3-F6CD-CDD9-819F613B70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49707E2-2C4C-7BA4-2916-08640110EE0C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7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E52B1639-801D-7645-1552-E028358791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31CFD8-60E1-8BB6-E4C8-687F36FE5AE4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7C3B05BA-42C7-F1C6-31B8-D167A3A47BD6}"/>
              </a:ext>
            </a:extLst>
          </p:cNvPr>
          <p:cNvSpPr txBox="1">
            <a:spLocks/>
          </p:cNvSpPr>
          <p:nvPr/>
        </p:nvSpPr>
        <p:spPr>
          <a:xfrm>
            <a:off x="20623" y="-60842"/>
            <a:ext cx="11531297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Many smart building research has focused on this problem </a:t>
            </a:r>
            <a:endParaRPr lang="en-US" b="1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A5B86-B27A-405C-52F9-A08A4AF92AD6}"/>
              </a:ext>
            </a:extLst>
          </p:cNvPr>
          <p:cNvSpPr txBox="1"/>
          <p:nvPr/>
        </p:nvSpPr>
        <p:spPr>
          <a:xfrm>
            <a:off x="4694339" y="2659052"/>
            <a:ext cx="2803322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Occupant Identification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40E148-C578-17DD-CFA9-AABD397F05FA}"/>
              </a:ext>
            </a:extLst>
          </p:cNvPr>
          <p:cNvGrpSpPr/>
          <p:nvPr/>
        </p:nvGrpSpPr>
        <p:grpSpPr>
          <a:xfrm>
            <a:off x="917645" y="1373107"/>
            <a:ext cx="3096725" cy="1055110"/>
            <a:chOff x="1311220" y="1409294"/>
            <a:chExt cx="3096725" cy="10551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B96BB3-DD68-9BD2-78AF-2675304D408E}"/>
                </a:ext>
              </a:extLst>
            </p:cNvPr>
            <p:cNvSpPr/>
            <p:nvPr/>
          </p:nvSpPr>
          <p:spPr>
            <a:xfrm>
              <a:off x="1847625" y="1647584"/>
              <a:ext cx="2560320" cy="56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Device-based</a:t>
              </a:r>
            </a:p>
          </p:txBody>
        </p:sp>
        <p:pic>
          <p:nvPicPr>
            <p:cNvPr id="2050" name="Picture 2" descr="Device Icon Vector Art, Icons, and Graphics for Free Download">
              <a:extLst>
                <a:ext uri="{FF2B5EF4-FFF2-40B4-BE49-F238E27FC236}">
                  <a16:creationId xmlns:a16="http://schemas.microsoft.com/office/drawing/2014/main" id="{9596376C-0AB6-C2A4-C5F6-2401E54B08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20475" r="87162" b="54412"/>
            <a:stretch/>
          </p:blipFill>
          <p:spPr bwMode="auto">
            <a:xfrm>
              <a:off x="1311220" y="1409294"/>
              <a:ext cx="750068" cy="1055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C2749EF-5704-16BB-6860-E848108FDE84}"/>
              </a:ext>
            </a:extLst>
          </p:cNvPr>
          <p:cNvGrpSpPr/>
          <p:nvPr/>
        </p:nvGrpSpPr>
        <p:grpSpPr>
          <a:xfrm>
            <a:off x="917645" y="2904376"/>
            <a:ext cx="3353909" cy="753551"/>
            <a:chOff x="821850" y="2892033"/>
            <a:chExt cx="3353909" cy="75355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CCFD4B6-430B-BF4D-FF28-14177A465854}"/>
                </a:ext>
              </a:extLst>
            </p:cNvPr>
            <p:cNvSpPr/>
            <p:nvPr/>
          </p:nvSpPr>
          <p:spPr>
            <a:xfrm>
              <a:off x="1615439" y="3012952"/>
              <a:ext cx="2560320" cy="56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Camera/vision-based</a:t>
              </a:r>
            </a:p>
          </p:txBody>
        </p:sp>
        <p:pic>
          <p:nvPicPr>
            <p:cNvPr id="2054" name="Picture 6" descr="Camera Icon Graphic by demolabid · Creative Fabrica">
              <a:extLst>
                <a:ext uri="{FF2B5EF4-FFF2-40B4-BE49-F238E27FC236}">
                  <a16:creationId xmlns:a16="http://schemas.microsoft.com/office/drawing/2014/main" id="{3A3019FC-3F89-827F-E8A2-211820B041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3" t="27736" r="31379" b="27736"/>
            <a:stretch/>
          </p:blipFill>
          <p:spPr bwMode="auto">
            <a:xfrm>
              <a:off x="821850" y="2892033"/>
              <a:ext cx="951496" cy="753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1DD51C4-84B9-1143-94DA-D8C615447E3D}"/>
              </a:ext>
            </a:extLst>
          </p:cNvPr>
          <p:cNvGrpSpPr/>
          <p:nvPr/>
        </p:nvGrpSpPr>
        <p:grpSpPr>
          <a:xfrm>
            <a:off x="639913" y="4338316"/>
            <a:ext cx="3955093" cy="880687"/>
            <a:chOff x="917645" y="4398044"/>
            <a:chExt cx="3955093" cy="88068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D2C4497-950F-4823-30D4-BE76B943CC26}"/>
                </a:ext>
              </a:extLst>
            </p:cNvPr>
            <p:cNvSpPr/>
            <p:nvPr/>
          </p:nvSpPr>
          <p:spPr>
            <a:xfrm>
              <a:off x="1614134" y="4537091"/>
              <a:ext cx="3258604" cy="56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Special purpose hardware-based (ultrasonic, acoustic)</a:t>
              </a:r>
            </a:p>
          </p:txBody>
        </p:sp>
        <p:pic>
          <p:nvPicPr>
            <p:cNvPr id="2056" name="Picture 8" descr="Ultrasound Icon">
              <a:extLst>
                <a:ext uri="{FF2B5EF4-FFF2-40B4-BE49-F238E27FC236}">
                  <a16:creationId xmlns:a16="http://schemas.microsoft.com/office/drawing/2014/main" id="{15CF7DE3-AE9B-171C-BBD6-BABB78D63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645" y="4398044"/>
              <a:ext cx="880687" cy="88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7956A6-8A52-47A9-4F22-446B29E0DB2B}"/>
              </a:ext>
            </a:extLst>
          </p:cNvPr>
          <p:cNvGrpSpPr/>
          <p:nvPr/>
        </p:nvGrpSpPr>
        <p:grpSpPr>
          <a:xfrm>
            <a:off x="8350364" y="1485485"/>
            <a:ext cx="3296687" cy="593027"/>
            <a:chOff x="8251309" y="1470676"/>
            <a:chExt cx="3296687" cy="59302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329E830-5C32-5D7F-8B52-45F63D636F87}"/>
                </a:ext>
              </a:extLst>
            </p:cNvPr>
            <p:cNvSpPr/>
            <p:nvPr/>
          </p:nvSpPr>
          <p:spPr>
            <a:xfrm>
              <a:off x="8987676" y="1470676"/>
              <a:ext cx="2560320" cy="56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RF-signal-based (</a:t>
              </a:r>
              <a:r>
                <a:rPr lang="en-US" sz="2400" dirty="0" err="1"/>
                <a:t>Wifi</a:t>
              </a:r>
              <a:r>
                <a:rPr lang="en-US" sz="2400" dirty="0"/>
                <a:t>, BLE)</a:t>
              </a:r>
            </a:p>
          </p:txBody>
        </p:sp>
        <p:pic>
          <p:nvPicPr>
            <p:cNvPr id="2058" name="Picture 10" descr="Wifi Icon&quot; Images – Browse 3,222 Stock Photos, Vectors, and Video | Adobe  Stock">
              <a:extLst>
                <a:ext uri="{FF2B5EF4-FFF2-40B4-BE49-F238E27FC236}">
                  <a16:creationId xmlns:a16="http://schemas.microsoft.com/office/drawing/2014/main" id="{2F4BA856-3831-92FA-4FED-D471B4347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5" t="23112" r="22025" b="23112"/>
            <a:stretch/>
          </p:blipFill>
          <p:spPr bwMode="auto">
            <a:xfrm>
              <a:off x="8251309" y="1497135"/>
              <a:ext cx="799068" cy="5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3C08B0D-0729-4BBE-CE5C-468E99773FAB}"/>
              </a:ext>
            </a:extLst>
          </p:cNvPr>
          <p:cNvGrpSpPr/>
          <p:nvPr/>
        </p:nvGrpSpPr>
        <p:grpSpPr>
          <a:xfrm>
            <a:off x="8411605" y="2645080"/>
            <a:ext cx="2867263" cy="841518"/>
            <a:chOff x="8542631" y="2608447"/>
            <a:chExt cx="2867263" cy="84151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B73F089-AD27-453F-C1E7-61B94D08D9AE}"/>
                </a:ext>
              </a:extLst>
            </p:cNvPr>
            <p:cNvSpPr/>
            <p:nvPr/>
          </p:nvSpPr>
          <p:spPr>
            <a:xfrm>
              <a:off x="8849574" y="2807259"/>
              <a:ext cx="2560320" cy="5665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Radar-based</a:t>
              </a:r>
            </a:p>
          </p:txBody>
        </p:sp>
        <p:pic>
          <p:nvPicPr>
            <p:cNvPr id="2064" name="Picture 16" descr="Satellite Dish Vector Icon 441966 Vector Art at Vecteezy">
              <a:extLst>
                <a:ext uri="{FF2B5EF4-FFF2-40B4-BE49-F238E27FC236}">
                  <a16:creationId xmlns:a16="http://schemas.microsoft.com/office/drawing/2014/main" id="{B87E83A0-682A-0BB9-E189-87E1F63877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6" t="10072" r="16346" b="9800"/>
            <a:stretch/>
          </p:blipFill>
          <p:spPr bwMode="auto">
            <a:xfrm>
              <a:off x="8542631" y="2608447"/>
              <a:ext cx="707304" cy="84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BB9DE0E-B0A7-8DCE-9AFC-3F9857A51AB7}"/>
              </a:ext>
            </a:extLst>
          </p:cNvPr>
          <p:cNvGrpSpPr/>
          <p:nvPr/>
        </p:nvGrpSpPr>
        <p:grpSpPr>
          <a:xfrm>
            <a:off x="8158074" y="4407918"/>
            <a:ext cx="3624752" cy="943007"/>
            <a:chOff x="7923244" y="4326345"/>
            <a:chExt cx="3624752" cy="94300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749BD56-60C1-71FB-09D3-2DEB538E00B8}"/>
                </a:ext>
              </a:extLst>
            </p:cNvPr>
            <p:cNvSpPr/>
            <p:nvPr/>
          </p:nvSpPr>
          <p:spPr>
            <a:xfrm>
              <a:off x="8791763" y="4555292"/>
              <a:ext cx="2756233" cy="7140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</a:rPr>
                <a:t>On-device object-based</a:t>
              </a:r>
            </a:p>
            <a:p>
              <a:pPr algn="ctr"/>
              <a:endParaRPr lang="en-US" sz="2400" dirty="0"/>
            </a:p>
          </p:txBody>
        </p:sp>
        <p:pic>
          <p:nvPicPr>
            <p:cNvPr id="2066" name="Picture 18" descr="Object Icons - Free SVG &amp; PNG Object Images - Noun Project">
              <a:extLst>
                <a:ext uri="{FF2B5EF4-FFF2-40B4-BE49-F238E27FC236}">
                  <a16:creationId xmlns:a16="http://schemas.microsoft.com/office/drawing/2014/main" id="{045AD8D7-2745-54B8-2E21-FABD93B22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3244" y="4326345"/>
              <a:ext cx="890090" cy="890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290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1800" smtClean="0"/>
              <a:pPr/>
              <a:t>4</a:t>
            </a:fld>
            <a:endParaRPr lang="en" sz="1800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27B1A53-5FB0-FE2A-0941-0A728DFD01C2}"/>
              </a:ext>
            </a:extLst>
          </p:cNvPr>
          <p:cNvSpPr txBox="1">
            <a:spLocks/>
          </p:cNvSpPr>
          <p:nvPr/>
        </p:nvSpPr>
        <p:spPr>
          <a:xfrm>
            <a:off x="214898" y="-76414"/>
            <a:ext cx="11762203" cy="71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Still, many practical challenges exist .. </a:t>
            </a:r>
            <a:endParaRPr lang="en-US" b="1" kern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9F722F-BB49-C8D5-2EE6-F9E06451CB5F}"/>
              </a:ext>
            </a:extLst>
          </p:cNvPr>
          <p:cNvGrpSpPr/>
          <p:nvPr/>
        </p:nvGrpSpPr>
        <p:grpSpPr>
          <a:xfrm>
            <a:off x="1199108" y="982403"/>
            <a:ext cx="3524634" cy="622909"/>
            <a:chOff x="1633315" y="1594216"/>
            <a:chExt cx="3524634" cy="6229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3B944E-5323-4863-9580-323484FD1E8E}"/>
                </a:ext>
              </a:extLst>
            </p:cNvPr>
            <p:cNvSpPr/>
            <p:nvPr/>
          </p:nvSpPr>
          <p:spPr>
            <a:xfrm>
              <a:off x="1633315" y="1594216"/>
              <a:ext cx="3524634" cy="622909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Device-based</a:t>
              </a:r>
            </a:p>
          </p:txBody>
        </p:sp>
        <p:pic>
          <p:nvPicPr>
            <p:cNvPr id="10" name="Picture 2" descr="Device Icon Vector Art, Icons, and Graphics for Free Download">
              <a:extLst>
                <a:ext uri="{FF2B5EF4-FFF2-40B4-BE49-F238E27FC236}">
                  <a16:creationId xmlns:a16="http://schemas.microsoft.com/office/drawing/2014/main" id="{D77E40C3-47A4-F326-B75E-83DFB5B66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" t="20475" r="87162" b="54412"/>
            <a:stretch/>
          </p:blipFill>
          <p:spPr bwMode="auto">
            <a:xfrm>
              <a:off x="1654914" y="1608927"/>
              <a:ext cx="393567" cy="553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422086E-0C26-594B-ACF5-F4D404006E60}"/>
              </a:ext>
            </a:extLst>
          </p:cNvPr>
          <p:cNvGrpSpPr/>
          <p:nvPr/>
        </p:nvGrpSpPr>
        <p:grpSpPr>
          <a:xfrm>
            <a:off x="1199108" y="2016674"/>
            <a:ext cx="3539210" cy="622893"/>
            <a:chOff x="625543" y="2999072"/>
            <a:chExt cx="3539210" cy="6228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6A670C-FDDF-148F-4C94-40798D8F7A22}"/>
                </a:ext>
              </a:extLst>
            </p:cNvPr>
            <p:cNvSpPr/>
            <p:nvPr/>
          </p:nvSpPr>
          <p:spPr>
            <a:xfrm>
              <a:off x="625543" y="2999072"/>
              <a:ext cx="3539210" cy="62289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Camera/vision-based</a:t>
              </a:r>
            </a:p>
          </p:txBody>
        </p:sp>
        <p:pic>
          <p:nvPicPr>
            <p:cNvPr id="13" name="Picture 6" descr="Camera Icon Graphic by demolabid · Creative Fabrica">
              <a:extLst>
                <a:ext uri="{FF2B5EF4-FFF2-40B4-BE49-F238E27FC236}">
                  <a16:creationId xmlns:a16="http://schemas.microsoft.com/office/drawing/2014/main" id="{076BE7E3-C306-45BC-6F3C-AFEC186A21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3" t="27736" r="31379" b="27736"/>
            <a:stretch/>
          </p:blipFill>
          <p:spPr bwMode="auto">
            <a:xfrm>
              <a:off x="670622" y="3099953"/>
              <a:ext cx="491578" cy="389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80886A-87A6-3564-CB30-3F4932B32F25}"/>
              </a:ext>
            </a:extLst>
          </p:cNvPr>
          <p:cNvGrpSpPr/>
          <p:nvPr/>
        </p:nvGrpSpPr>
        <p:grpSpPr>
          <a:xfrm>
            <a:off x="926141" y="7224455"/>
            <a:ext cx="4372984" cy="759768"/>
            <a:chOff x="1283775" y="4465295"/>
            <a:chExt cx="4372984" cy="75976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1BB7C9-AFA4-5603-FA3B-6A83F9C8C8C1}"/>
                </a:ext>
              </a:extLst>
            </p:cNvPr>
            <p:cNvSpPr/>
            <p:nvPr/>
          </p:nvSpPr>
          <p:spPr>
            <a:xfrm>
              <a:off x="1283775" y="4465295"/>
              <a:ext cx="4372984" cy="759768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Special purpose hardware-based (ultrasonic, acoustic)</a:t>
              </a:r>
            </a:p>
          </p:txBody>
        </p:sp>
        <p:pic>
          <p:nvPicPr>
            <p:cNvPr id="16" name="Picture 8" descr="Ultrasound Icon">
              <a:extLst>
                <a:ext uri="{FF2B5EF4-FFF2-40B4-BE49-F238E27FC236}">
                  <a16:creationId xmlns:a16="http://schemas.microsoft.com/office/drawing/2014/main" id="{1EEE9F39-338A-D436-130D-E2B949A92F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228" y="4554949"/>
              <a:ext cx="566568" cy="566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0C92E3-A7E7-853F-CAA4-5F5ADCB14972}"/>
              </a:ext>
            </a:extLst>
          </p:cNvPr>
          <p:cNvGrpSpPr/>
          <p:nvPr/>
        </p:nvGrpSpPr>
        <p:grpSpPr>
          <a:xfrm>
            <a:off x="1199107" y="3045282"/>
            <a:ext cx="3516605" cy="622903"/>
            <a:chOff x="7934457" y="1572505"/>
            <a:chExt cx="3605305" cy="6229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859337-16D9-F1EC-EB96-D709C602EACC}"/>
                </a:ext>
              </a:extLst>
            </p:cNvPr>
            <p:cNvSpPr/>
            <p:nvPr/>
          </p:nvSpPr>
          <p:spPr>
            <a:xfrm>
              <a:off x="7934457" y="1572505"/>
              <a:ext cx="3605305" cy="622903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RF-signal-based (</a:t>
              </a:r>
              <a:r>
                <a:rPr lang="en-US" dirty="0" err="1"/>
                <a:t>Wifi</a:t>
              </a:r>
              <a:r>
                <a:rPr lang="en-US" dirty="0"/>
                <a:t>, BLE)</a:t>
              </a:r>
            </a:p>
          </p:txBody>
        </p:sp>
        <p:pic>
          <p:nvPicPr>
            <p:cNvPr id="19" name="Picture 10" descr="Wifi Icon&quot; Images – Browse 3,222 Stock Photos, Vectors, and Video | Adobe  Stock">
              <a:extLst>
                <a:ext uri="{FF2B5EF4-FFF2-40B4-BE49-F238E27FC236}">
                  <a16:creationId xmlns:a16="http://schemas.microsoft.com/office/drawing/2014/main" id="{DCAFEAE1-A16B-1E1E-A93A-E64247B5E8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25" t="23112" r="22025" b="23112"/>
            <a:stretch/>
          </p:blipFill>
          <p:spPr bwMode="auto">
            <a:xfrm>
              <a:off x="7995105" y="1762745"/>
              <a:ext cx="398094" cy="282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FC18E9D-8F62-7F30-AAE2-722E69B6DD0C}"/>
              </a:ext>
            </a:extLst>
          </p:cNvPr>
          <p:cNvGrpSpPr/>
          <p:nvPr/>
        </p:nvGrpSpPr>
        <p:grpSpPr>
          <a:xfrm>
            <a:off x="1199108" y="5033000"/>
            <a:ext cx="3556586" cy="622907"/>
            <a:chOff x="8189696" y="2612154"/>
            <a:chExt cx="3556586" cy="6229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7D33DB-0C27-DAF8-DBD3-217EFD7EDA17}"/>
                </a:ext>
              </a:extLst>
            </p:cNvPr>
            <p:cNvSpPr/>
            <p:nvPr/>
          </p:nvSpPr>
          <p:spPr>
            <a:xfrm>
              <a:off x="8189696" y="2612154"/>
              <a:ext cx="3556586" cy="6229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Radar-based</a:t>
              </a:r>
            </a:p>
          </p:txBody>
        </p:sp>
        <p:pic>
          <p:nvPicPr>
            <p:cNvPr id="22" name="Picture 16" descr="Satellite Dish Vector Icon 441966 Vector Art at Vecteezy">
              <a:extLst>
                <a:ext uri="{FF2B5EF4-FFF2-40B4-BE49-F238E27FC236}">
                  <a16:creationId xmlns:a16="http://schemas.microsoft.com/office/drawing/2014/main" id="{8687D932-2F38-5C7B-8468-8480A8343D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06" t="10072" r="16346" b="9800"/>
            <a:stretch/>
          </p:blipFill>
          <p:spPr bwMode="auto">
            <a:xfrm>
              <a:off x="8350716" y="2648921"/>
              <a:ext cx="434214" cy="516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E3FD7-7C54-670C-4782-687C11E0637D}"/>
              </a:ext>
            </a:extLst>
          </p:cNvPr>
          <p:cNvGrpSpPr/>
          <p:nvPr/>
        </p:nvGrpSpPr>
        <p:grpSpPr>
          <a:xfrm>
            <a:off x="1199107" y="3994773"/>
            <a:ext cx="3556586" cy="622907"/>
            <a:chOff x="7869275" y="4546971"/>
            <a:chExt cx="3556586" cy="62290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AB2E22B-4BFB-6817-0E07-7554059DAC25}"/>
                </a:ext>
              </a:extLst>
            </p:cNvPr>
            <p:cNvSpPr/>
            <p:nvPr/>
          </p:nvSpPr>
          <p:spPr>
            <a:xfrm>
              <a:off x="7869275" y="4546971"/>
              <a:ext cx="3556586" cy="62290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</a:rPr>
                <a:t>         On-device object-based</a:t>
              </a:r>
            </a:p>
          </p:txBody>
        </p:sp>
        <p:pic>
          <p:nvPicPr>
            <p:cNvPr id="25" name="Picture 18" descr="Object Icons - Free SVG &amp; PNG Object Images - Noun Project">
              <a:extLst>
                <a:ext uri="{FF2B5EF4-FFF2-40B4-BE49-F238E27FC236}">
                  <a16:creationId xmlns:a16="http://schemas.microsoft.com/office/drawing/2014/main" id="{0CD605DA-BB70-5E1F-D2E5-38C682171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7067" y="4601360"/>
              <a:ext cx="505194" cy="505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6ADC672-F39A-2E78-DC51-B1FA47870BB8}"/>
              </a:ext>
            </a:extLst>
          </p:cNvPr>
          <p:cNvSpPr txBox="1"/>
          <p:nvPr/>
        </p:nvSpPr>
        <p:spPr>
          <a:xfrm>
            <a:off x="6026306" y="1027854"/>
            <a:ext cx="4943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user to wear/carry device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E1672E-E355-6125-F9DA-81F3A876049E}"/>
              </a:ext>
            </a:extLst>
          </p:cNvPr>
          <p:cNvSpPr txBox="1"/>
          <p:nvPr/>
        </p:nvSpPr>
        <p:spPr>
          <a:xfrm>
            <a:off x="6087464" y="2012544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Privacy-invasive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A631C5-0ACE-8E2E-FD07-8967CB8A7506}"/>
              </a:ext>
            </a:extLst>
          </p:cNvPr>
          <p:cNvSpPr txBox="1"/>
          <p:nvPr/>
        </p:nvSpPr>
        <p:spPr>
          <a:xfrm>
            <a:off x="6063342" y="3961852"/>
            <a:ext cx="4448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Requires direct user interaction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DF4A57-5348-3CD0-0DD6-1C256A4D9B8C}"/>
              </a:ext>
            </a:extLst>
          </p:cNvPr>
          <p:cNvSpPr txBox="1"/>
          <p:nvPr/>
        </p:nvSpPr>
        <p:spPr>
          <a:xfrm>
            <a:off x="6096000" y="3091593"/>
            <a:ext cx="4259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Susceptive to signal multipath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B39DC0-B49F-A835-2821-CA538C811A51}"/>
              </a:ext>
            </a:extLst>
          </p:cNvPr>
          <p:cNvSpPr txBox="1"/>
          <p:nvPr/>
        </p:nvSpPr>
        <p:spPr>
          <a:xfrm>
            <a:off x="6234853" y="7261038"/>
            <a:ext cx="549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Special purpose infrastructure required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6E9AA6-BF38-AE13-1EA8-DF8545A640CA}"/>
              </a:ext>
            </a:extLst>
          </p:cNvPr>
          <p:cNvSpPr txBox="1"/>
          <p:nvPr/>
        </p:nvSpPr>
        <p:spPr>
          <a:xfrm>
            <a:off x="6087464" y="508609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Installation-heavy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2B0FBE-CB60-0750-E0E5-5F7A4504E544}"/>
              </a:ext>
            </a:extLst>
          </p:cNvPr>
          <p:cNvCxnSpPr/>
          <p:nvPr/>
        </p:nvCxnSpPr>
        <p:spPr>
          <a:xfrm>
            <a:off x="5026957" y="1317301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CCC9585-E837-0FE1-0D21-F0B6B7E27A1A}"/>
              </a:ext>
            </a:extLst>
          </p:cNvPr>
          <p:cNvCxnSpPr/>
          <p:nvPr/>
        </p:nvCxnSpPr>
        <p:spPr>
          <a:xfrm>
            <a:off x="5026958" y="2274954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1DF592D-C4B4-712E-C73A-CC735028EC34}"/>
              </a:ext>
            </a:extLst>
          </p:cNvPr>
          <p:cNvCxnSpPr/>
          <p:nvPr/>
        </p:nvCxnSpPr>
        <p:spPr>
          <a:xfrm>
            <a:off x="5026959" y="3348418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B34BC51-3F95-CC5C-3441-F50598F65D39}"/>
              </a:ext>
            </a:extLst>
          </p:cNvPr>
          <p:cNvCxnSpPr/>
          <p:nvPr/>
        </p:nvCxnSpPr>
        <p:spPr>
          <a:xfrm>
            <a:off x="5025262" y="4225342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8980A05-C5BF-86FA-C9A1-B68F21DC9221}"/>
              </a:ext>
            </a:extLst>
          </p:cNvPr>
          <p:cNvCxnSpPr/>
          <p:nvPr/>
        </p:nvCxnSpPr>
        <p:spPr>
          <a:xfrm>
            <a:off x="5365068" y="7491870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E437162-6FE2-8319-1CA7-15B2D8DCE403}"/>
              </a:ext>
            </a:extLst>
          </p:cNvPr>
          <p:cNvCxnSpPr/>
          <p:nvPr/>
        </p:nvCxnSpPr>
        <p:spPr>
          <a:xfrm>
            <a:off x="5074516" y="5354464"/>
            <a:ext cx="86978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2B2F192-CF8F-DDF9-9A24-89D1826FF1E0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3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6E7E36D5-79D8-2B7D-1604-30538138F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6FF53A7-F424-28A5-78FE-C69A5F58D48E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988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C6E9D-68C4-2808-FB67-115882BE62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C94496-79E9-3BFE-5A6D-44FC1D533679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7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B9C26C72-0A20-9701-A7D9-233DFBEDC0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6BA11E-0EE0-E12E-5884-2203E58AD7B8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9" name="Google Shape;88;p12">
            <a:extLst>
              <a:ext uri="{FF2B5EF4-FFF2-40B4-BE49-F238E27FC236}">
                <a16:creationId xmlns:a16="http://schemas.microsoft.com/office/drawing/2014/main" id="{E99053F4-2FEE-32D4-C5ED-CFC5BCE2EB54}"/>
              </a:ext>
            </a:extLst>
          </p:cNvPr>
          <p:cNvSpPr txBox="1">
            <a:spLocks/>
          </p:cNvSpPr>
          <p:nvPr/>
        </p:nvSpPr>
        <p:spPr>
          <a:xfrm>
            <a:off x="214898" y="1229813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How can we design a smart home occupant identification system that - </a:t>
            </a:r>
            <a:endParaRPr lang="en-US" b="1" kern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199D4A-8AB9-5787-BA20-BFC9165600E6}"/>
              </a:ext>
            </a:extLst>
          </p:cNvPr>
          <p:cNvSpPr txBox="1"/>
          <p:nvPr/>
        </p:nvSpPr>
        <p:spPr>
          <a:xfrm>
            <a:off x="1772037" y="2654240"/>
            <a:ext cx="10205064" cy="4363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Can be ubiquitously, unobtrusively, and  </a:t>
            </a:r>
            <a:r>
              <a:rPr lang="en-US" sz="2800" dirty="0" err="1"/>
              <a:t>scalably</a:t>
            </a:r>
            <a:r>
              <a:rPr lang="en-US" sz="2800" dirty="0"/>
              <a:t> deployed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Builds on existing devices: Does not require additional hardware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 installation-friendly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Is energy-efficient?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861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27B1A53-5FB0-FE2A-0941-0A728DFD01C2}"/>
              </a:ext>
            </a:extLst>
          </p:cNvPr>
          <p:cNvSpPr txBox="1">
            <a:spLocks/>
          </p:cNvSpPr>
          <p:nvPr/>
        </p:nvSpPr>
        <p:spPr>
          <a:xfrm>
            <a:off x="214898" y="-155414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chemeClr val="accent3"/>
                </a:solidFill>
              </a:rPr>
              <a:t>We make several insightful observations</a:t>
            </a:r>
            <a:endParaRPr lang="en-US" b="1" kern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024828-9108-1949-A0F3-8815B0F5F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3" t="11568" r="40939" b="19140"/>
          <a:stretch/>
        </p:blipFill>
        <p:spPr bwMode="auto">
          <a:xfrm>
            <a:off x="5444612" y="1309227"/>
            <a:ext cx="1302774" cy="17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DD8D-80AD-B3CD-EDDA-4E58AEAECEC5}"/>
              </a:ext>
            </a:extLst>
          </p:cNvPr>
          <p:cNvSpPr txBox="1"/>
          <p:nvPr/>
        </p:nvSpPr>
        <p:spPr>
          <a:xfrm>
            <a:off x="4515914" y="3240566"/>
            <a:ext cx="332655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Movement and position sensor</a:t>
            </a:r>
          </a:p>
        </p:txBody>
      </p:sp>
      <p:pic>
        <p:nvPicPr>
          <p:cNvPr id="1028" name="Picture 4" descr="Electronic Shelf Label ESL Retail Energy Harvesting">
            <a:extLst>
              <a:ext uri="{FF2B5EF4-FFF2-40B4-BE49-F238E27FC236}">
                <a16:creationId xmlns:a16="http://schemas.microsoft.com/office/drawing/2014/main" id="{891C4640-9ADF-C738-A95F-9A56B34FD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1" b="23011"/>
          <a:stretch/>
        </p:blipFill>
        <p:spPr bwMode="auto">
          <a:xfrm>
            <a:off x="8864609" y="1858584"/>
            <a:ext cx="2106256" cy="12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AD2058-0460-0F2E-63EA-6F9A402897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63" b="24399"/>
          <a:stretch/>
        </p:blipFill>
        <p:spPr bwMode="auto">
          <a:xfrm>
            <a:off x="1221135" y="1890557"/>
            <a:ext cx="1892033" cy="130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75A646-F965-0868-E738-A32BD8F7441A}"/>
              </a:ext>
            </a:extLst>
          </p:cNvPr>
          <p:cNvSpPr txBox="1"/>
          <p:nvPr/>
        </p:nvSpPr>
        <p:spPr>
          <a:xfrm>
            <a:off x="962883" y="3296271"/>
            <a:ext cx="163378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Motion sensor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EEE29-3FA9-C522-DAD9-4A1C32F7DF5C}"/>
              </a:ext>
            </a:extLst>
          </p:cNvPr>
          <p:cNvSpPr txBox="1"/>
          <p:nvPr/>
        </p:nvSpPr>
        <p:spPr>
          <a:xfrm>
            <a:off x="8891387" y="3214179"/>
            <a:ext cx="241604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Electronic shelf labels</a:t>
            </a:r>
          </a:p>
        </p:txBody>
      </p:sp>
      <p:pic>
        <p:nvPicPr>
          <p:cNvPr id="1032" name="Picture 8" descr="Door/Window Sensor">
            <a:extLst>
              <a:ext uri="{FF2B5EF4-FFF2-40B4-BE49-F238E27FC236}">
                <a16:creationId xmlns:a16="http://schemas.microsoft.com/office/drawing/2014/main" id="{7A628AB6-EA3C-E377-8F6E-1E72E26BC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5" t="7749" r="12181" b="18334"/>
          <a:stretch/>
        </p:blipFill>
        <p:spPr bwMode="auto">
          <a:xfrm>
            <a:off x="1221135" y="3867005"/>
            <a:ext cx="1633781" cy="124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7C389B-39B3-B3DB-9FA4-78459DDF07E1}"/>
              </a:ext>
            </a:extLst>
          </p:cNvPr>
          <p:cNvSpPr txBox="1"/>
          <p:nvPr/>
        </p:nvSpPr>
        <p:spPr>
          <a:xfrm>
            <a:off x="900534" y="5337719"/>
            <a:ext cx="227498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Door/window sensor</a:t>
            </a:r>
          </a:p>
        </p:txBody>
      </p:sp>
      <p:pic>
        <p:nvPicPr>
          <p:cNvPr id="1034" name="Picture 10" descr="Our product range widens with solar cell sensors!  ">
            <a:extLst>
              <a:ext uri="{FF2B5EF4-FFF2-40B4-BE49-F238E27FC236}">
                <a16:creationId xmlns:a16="http://schemas.microsoft.com/office/drawing/2014/main" id="{F974CD20-C3D0-C241-BCEB-E22A2E3E2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2" t="13281" r="7469" b="14068"/>
          <a:stretch/>
        </p:blipFill>
        <p:spPr bwMode="auto">
          <a:xfrm>
            <a:off x="5424899" y="3814801"/>
            <a:ext cx="1469157" cy="129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062704-576F-C2C6-A3C4-BD777AF5BD6A}"/>
              </a:ext>
            </a:extLst>
          </p:cNvPr>
          <p:cNvSpPr txBox="1"/>
          <p:nvPr/>
        </p:nvSpPr>
        <p:spPr>
          <a:xfrm>
            <a:off x="4979679" y="5364107"/>
            <a:ext cx="278313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and Humidity sensor</a:t>
            </a:r>
          </a:p>
        </p:txBody>
      </p:sp>
      <p:pic>
        <p:nvPicPr>
          <p:cNvPr id="17" name="Picture 1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30531D17-7837-FE47-56B4-E461FCB2E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3159" y="3760658"/>
            <a:ext cx="1469156" cy="14691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3B3AC72-DB90-B699-6B40-40D9994785A8}"/>
              </a:ext>
            </a:extLst>
          </p:cNvPr>
          <p:cNvSpPr txBox="1"/>
          <p:nvPr/>
        </p:nvSpPr>
        <p:spPr>
          <a:xfrm>
            <a:off x="9395799" y="5326916"/>
            <a:ext cx="104387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Doorbell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C341C-5793-2BE2-27A8-790B1281E0A0}"/>
              </a:ext>
            </a:extLst>
          </p:cNvPr>
          <p:cNvSpPr txBox="1"/>
          <p:nvPr/>
        </p:nvSpPr>
        <p:spPr>
          <a:xfrm>
            <a:off x="461701" y="666880"/>
            <a:ext cx="10688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Energy-harvesting sensors are replacing battery-powered device</a:t>
            </a:r>
          </a:p>
        </p:txBody>
      </p:sp>
      <p:sp>
        <p:nvSpPr>
          <p:cNvPr id="20" name="Google Shape;88;p12">
            <a:extLst>
              <a:ext uri="{FF2B5EF4-FFF2-40B4-BE49-F238E27FC236}">
                <a16:creationId xmlns:a16="http://schemas.microsoft.com/office/drawing/2014/main" id="{22A4E053-129F-50AB-8B29-B63A96F881B2}"/>
              </a:ext>
            </a:extLst>
          </p:cNvPr>
          <p:cNvSpPr txBox="1">
            <a:spLocks/>
          </p:cNvSpPr>
          <p:nvPr/>
        </p:nvSpPr>
        <p:spPr>
          <a:xfrm>
            <a:off x="-31488" y="5850887"/>
            <a:ext cx="12805468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dirty="0">
                <a:solidFill>
                  <a:srgbClr val="FF9300"/>
                </a:solidFill>
              </a:rPr>
              <a:t>Observation 1: </a:t>
            </a:r>
            <a:r>
              <a:rPr lang="en-US" b="1" kern="0" dirty="0">
                <a:solidFill>
                  <a:srgbClr val="7030A0"/>
                </a:solidFill>
              </a:rPr>
              <a:t>PV cells are commonly used as a power source</a:t>
            </a:r>
          </a:p>
        </p:txBody>
      </p:sp>
    </p:spTree>
    <p:extLst>
      <p:ext uri="{BB962C8B-B14F-4D97-AF65-F5344CB8AC3E}">
        <p14:creationId xmlns:p14="http://schemas.microsoft.com/office/powerpoint/2010/main" val="357322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027B1A53-5FB0-FE2A-0941-0A728DFD01C2}"/>
              </a:ext>
            </a:extLst>
          </p:cNvPr>
          <p:cNvSpPr txBox="1">
            <a:spLocks/>
          </p:cNvSpPr>
          <p:nvPr/>
        </p:nvSpPr>
        <p:spPr>
          <a:xfrm>
            <a:off x="20623" y="-136981"/>
            <a:ext cx="11762203" cy="86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rgbClr val="0070C0"/>
                </a:solidFill>
              </a:rPr>
              <a:t>PV Cell open circuit output voltage characteristics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CD44CEE5-D82E-AFE2-7860-1B47443A8039}"/>
              </a:ext>
            </a:extLst>
          </p:cNvPr>
          <p:cNvSpPr txBox="1">
            <a:spLocks/>
          </p:cNvSpPr>
          <p:nvPr/>
        </p:nvSpPr>
        <p:spPr>
          <a:xfrm>
            <a:off x="735024" y="5559268"/>
            <a:ext cx="1176220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b="1" kern="0" dirty="0">
                <a:solidFill>
                  <a:srgbClr val="FF9300"/>
                </a:solidFill>
              </a:rPr>
              <a:t>Observation 2: </a:t>
            </a:r>
            <a:r>
              <a:rPr lang="en-US" sz="3000" b="1" kern="0" dirty="0">
                <a:solidFill>
                  <a:srgbClr val="7030A0"/>
                </a:solidFill>
              </a:rPr>
              <a:t>Without external influence, output changes steadily, nearly constant in short period of time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B5481E-DA46-159F-60E9-40C85824CDB0}"/>
              </a:ext>
            </a:extLst>
          </p:cNvPr>
          <p:cNvCxnSpPr>
            <a:cxnSpLocks/>
          </p:cNvCxnSpPr>
          <p:nvPr/>
        </p:nvCxnSpPr>
        <p:spPr>
          <a:xfrm>
            <a:off x="6923091" y="2773384"/>
            <a:ext cx="2786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DC97F2-FB90-5830-A11F-E4513804C046}"/>
              </a:ext>
            </a:extLst>
          </p:cNvPr>
          <p:cNvCxnSpPr>
            <a:cxnSpLocks/>
          </p:cNvCxnSpPr>
          <p:nvPr/>
        </p:nvCxnSpPr>
        <p:spPr>
          <a:xfrm flipV="1">
            <a:off x="6923091" y="932919"/>
            <a:ext cx="35860" cy="18397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B2861F7-B6B9-5CE9-A40F-5B2FD15B86C9}"/>
              </a:ext>
            </a:extLst>
          </p:cNvPr>
          <p:cNvSpPr/>
          <p:nvPr/>
        </p:nvSpPr>
        <p:spPr>
          <a:xfrm>
            <a:off x="6945479" y="1698402"/>
            <a:ext cx="2005278" cy="1075583"/>
          </a:xfrm>
          <a:custGeom>
            <a:avLst/>
            <a:gdLst>
              <a:gd name="connsiteX0" fmla="*/ 0 w 1645920"/>
              <a:gd name="connsiteY0" fmla="*/ 7952 h 1105232"/>
              <a:gd name="connsiteX1" fmla="*/ 238539 w 1645920"/>
              <a:gd name="connsiteY1" fmla="*/ 0 h 1105232"/>
              <a:gd name="connsiteX2" fmla="*/ 588397 w 1645920"/>
              <a:gd name="connsiteY2" fmla="*/ 7952 h 1105232"/>
              <a:gd name="connsiteX3" fmla="*/ 826936 w 1645920"/>
              <a:gd name="connsiteY3" fmla="*/ 39757 h 1105232"/>
              <a:gd name="connsiteX4" fmla="*/ 1033670 w 1645920"/>
              <a:gd name="connsiteY4" fmla="*/ 135173 h 1105232"/>
              <a:gd name="connsiteX5" fmla="*/ 1232453 w 1645920"/>
              <a:gd name="connsiteY5" fmla="*/ 294199 h 1105232"/>
              <a:gd name="connsiteX6" fmla="*/ 1431235 w 1645920"/>
              <a:gd name="connsiteY6" fmla="*/ 588397 h 1105232"/>
              <a:gd name="connsiteX7" fmla="*/ 1645920 w 1645920"/>
              <a:gd name="connsiteY7" fmla="*/ 1105232 h 11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5920" h="1105232">
                <a:moveTo>
                  <a:pt x="0" y="7952"/>
                </a:moveTo>
                <a:cubicBezTo>
                  <a:pt x="70236" y="3976"/>
                  <a:pt x="140473" y="0"/>
                  <a:pt x="238539" y="0"/>
                </a:cubicBezTo>
                <a:cubicBezTo>
                  <a:pt x="336605" y="0"/>
                  <a:pt x="490331" y="1326"/>
                  <a:pt x="588397" y="7952"/>
                </a:cubicBezTo>
                <a:cubicBezTo>
                  <a:pt x="686463" y="14578"/>
                  <a:pt x="752724" y="18553"/>
                  <a:pt x="826936" y="39757"/>
                </a:cubicBezTo>
                <a:cubicBezTo>
                  <a:pt x="901148" y="60961"/>
                  <a:pt x="966084" y="92766"/>
                  <a:pt x="1033670" y="135173"/>
                </a:cubicBezTo>
                <a:cubicBezTo>
                  <a:pt x="1101256" y="177580"/>
                  <a:pt x="1166192" y="218662"/>
                  <a:pt x="1232453" y="294199"/>
                </a:cubicBezTo>
                <a:cubicBezTo>
                  <a:pt x="1298714" y="369736"/>
                  <a:pt x="1362324" y="453225"/>
                  <a:pt x="1431235" y="588397"/>
                </a:cubicBezTo>
                <a:cubicBezTo>
                  <a:pt x="1500146" y="723569"/>
                  <a:pt x="1573033" y="914400"/>
                  <a:pt x="1645920" y="110523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2C48EF8-F4CB-8609-B11C-FE5229F96003}"/>
              </a:ext>
            </a:extLst>
          </p:cNvPr>
          <p:cNvSpPr/>
          <p:nvPr/>
        </p:nvSpPr>
        <p:spPr>
          <a:xfrm>
            <a:off x="6958951" y="1334113"/>
            <a:ext cx="2071908" cy="1438595"/>
          </a:xfrm>
          <a:custGeom>
            <a:avLst/>
            <a:gdLst>
              <a:gd name="connsiteX0" fmla="*/ 0 w 1645920"/>
              <a:gd name="connsiteY0" fmla="*/ 7952 h 1105232"/>
              <a:gd name="connsiteX1" fmla="*/ 238539 w 1645920"/>
              <a:gd name="connsiteY1" fmla="*/ 0 h 1105232"/>
              <a:gd name="connsiteX2" fmla="*/ 588397 w 1645920"/>
              <a:gd name="connsiteY2" fmla="*/ 7952 h 1105232"/>
              <a:gd name="connsiteX3" fmla="*/ 826936 w 1645920"/>
              <a:gd name="connsiteY3" fmla="*/ 39757 h 1105232"/>
              <a:gd name="connsiteX4" fmla="*/ 1033670 w 1645920"/>
              <a:gd name="connsiteY4" fmla="*/ 135173 h 1105232"/>
              <a:gd name="connsiteX5" fmla="*/ 1232453 w 1645920"/>
              <a:gd name="connsiteY5" fmla="*/ 294199 h 1105232"/>
              <a:gd name="connsiteX6" fmla="*/ 1431235 w 1645920"/>
              <a:gd name="connsiteY6" fmla="*/ 588397 h 1105232"/>
              <a:gd name="connsiteX7" fmla="*/ 1645920 w 1645920"/>
              <a:gd name="connsiteY7" fmla="*/ 1105232 h 11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45920" h="1105232">
                <a:moveTo>
                  <a:pt x="0" y="7952"/>
                </a:moveTo>
                <a:cubicBezTo>
                  <a:pt x="70236" y="3976"/>
                  <a:pt x="140473" y="0"/>
                  <a:pt x="238539" y="0"/>
                </a:cubicBezTo>
                <a:cubicBezTo>
                  <a:pt x="336605" y="0"/>
                  <a:pt x="490331" y="1326"/>
                  <a:pt x="588397" y="7952"/>
                </a:cubicBezTo>
                <a:cubicBezTo>
                  <a:pt x="686463" y="14578"/>
                  <a:pt x="752724" y="18553"/>
                  <a:pt x="826936" y="39757"/>
                </a:cubicBezTo>
                <a:cubicBezTo>
                  <a:pt x="901148" y="60961"/>
                  <a:pt x="966084" y="92766"/>
                  <a:pt x="1033670" y="135173"/>
                </a:cubicBezTo>
                <a:cubicBezTo>
                  <a:pt x="1101256" y="177580"/>
                  <a:pt x="1166192" y="218662"/>
                  <a:pt x="1232453" y="294199"/>
                </a:cubicBezTo>
                <a:cubicBezTo>
                  <a:pt x="1298714" y="369736"/>
                  <a:pt x="1362324" y="453225"/>
                  <a:pt x="1431235" y="588397"/>
                </a:cubicBezTo>
                <a:cubicBezTo>
                  <a:pt x="1500146" y="723569"/>
                  <a:pt x="1573033" y="914400"/>
                  <a:pt x="1645920" y="1105232"/>
                </a:cubicBezTo>
              </a:path>
            </a:pathLst>
          </a:custGeom>
          <a:noFill/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Graphic 32" descr="Dim (Medium Sun) outline">
            <a:extLst>
              <a:ext uri="{FF2B5EF4-FFF2-40B4-BE49-F238E27FC236}">
                <a16:creationId xmlns:a16="http://schemas.microsoft.com/office/drawing/2014/main" id="{7B160FC4-DC56-52A2-4D88-4BA7DA828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6272" y="1570917"/>
            <a:ext cx="1438585" cy="1438585"/>
          </a:xfrm>
          <a:prstGeom prst="rect">
            <a:avLst/>
          </a:prstGeom>
        </p:spPr>
      </p:pic>
      <p:pic>
        <p:nvPicPr>
          <p:cNvPr id="37" name="Graphic 36" descr="Dim (Smaller Sun) outline">
            <a:extLst>
              <a:ext uri="{FF2B5EF4-FFF2-40B4-BE49-F238E27FC236}">
                <a16:creationId xmlns:a16="http://schemas.microsoft.com/office/drawing/2014/main" id="{6E7C32CA-BFBB-D14E-9E06-E1DFF1FC5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0734" y="759111"/>
            <a:ext cx="914400" cy="914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9B222D7-A38B-ADF0-B910-D45E18BAA2FD}"/>
              </a:ext>
            </a:extLst>
          </p:cNvPr>
          <p:cNvSpPr txBox="1"/>
          <p:nvPr/>
        </p:nvSpPr>
        <p:spPr>
          <a:xfrm>
            <a:off x="7485759" y="2807518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3B1D9D-C649-0D3F-0DA0-3D18CF15FAE7}"/>
              </a:ext>
            </a:extLst>
          </p:cNvPr>
          <p:cNvSpPr txBox="1"/>
          <p:nvPr/>
        </p:nvSpPr>
        <p:spPr>
          <a:xfrm rot="16200000">
            <a:off x="6139073" y="187792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4F730C-0837-A902-8026-7A832BB80CCF}"/>
              </a:ext>
            </a:extLst>
          </p:cNvPr>
          <p:cNvSpPr txBox="1"/>
          <p:nvPr/>
        </p:nvSpPr>
        <p:spPr>
          <a:xfrm>
            <a:off x="8819925" y="280751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OC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EDFBFD-0146-1885-726B-86C50867AACF}"/>
              </a:ext>
            </a:extLst>
          </p:cNvPr>
          <p:cNvSpPr txBox="1"/>
          <p:nvPr/>
        </p:nvSpPr>
        <p:spPr>
          <a:xfrm>
            <a:off x="6431460" y="1082002"/>
            <a:ext cx="51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baseline="-25000" dirty="0"/>
              <a:t>SC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0EC7608-1336-9C68-7594-80B386AE5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0074" y="3205541"/>
            <a:ext cx="5773977" cy="2439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2" name="Picture 4" descr="SLMD121H04L">
            <a:extLst>
              <a:ext uri="{FF2B5EF4-FFF2-40B4-BE49-F238E27FC236}">
                <a16:creationId xmlns:a16="http://schemas.microsoft.com/office/drawing/2014/main" id="{97D1B9AE-E589-A194-8B0A-D4B770945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9" t="16298" r="1978" b="15776"/>
          <a:stretch/>
        </p:blipFill>
        <p:spPr bwMode="auto">
          <a:xfrm rot="15386643">
            <a:off x="3411020" y="1190238"/>
            <a:ext cx="1800154" cy="132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E8D299-8795-462F-3C27-DFD0C88EB8EC}"/>
              </a:ext>
            </a:extLst>
          </p:cNvPr>
          <p:cNvCxnSpPr/>
          <p:nvPr/>
        </p:nvCxnSpPr>
        <p:spPr>
          <a:xfrm>
            <a:off x="5179660" y="1812576"/>
            <a:ext cx="916339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F201A2-4A5E-D071-4B74-A181C5752F85}"/>
              </a:ext>
            </a:extLst>
          </p:cNvPr>
          <p:cNvSpPr txBox="1"/>
          <p:nvPr/>
        </p:nvSpPr>
        <p:spPr>
          <a:xfrm>
            <a:off x="10001266" y="1570917"/>
            <a:ext cx="1107996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I-V curve</a:t>
            </a:r>
          </a:p>
        </p:txBody>
      </p:sp>
    </p:spTree>
    <p:extLst>
      <p:ext uri="{BB962C8B-B14F-4D97-AF65-F5344CB8AC3E}">
        <p14:creationId xmlns:p14="http://schemas.microsoft.com/office/powerpoint/2010/main" val="316507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B433AAC9-A7A4-1962-CAB0-A0876C9D48C4}"/>
              </a:ext>
            </a:extLst>
          </p:cNvPr>
          <p:cNvSpPr txBox="1">
            <a:spLocks/>
          </p:cNvSpPr>
          <p:nvPr/>
        </p:nvSpPr>
        <p:spPr>
          <a:xfrm>
            <a:off x="20624" y="0"/>
            <a:ext cx="11286810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rgbClr val="0070C0"/>
                </a:solidFill>
              </a:rPr>
              <a:t>PV cell output voltage fluctuates when a person passes by the sensor</a:t>
            </a:r>
          </a:p>
        </p:txBody>
      </p:sp>
      <p:pic>
        <p:nvPicPr>
          <p:cNvPr id="11" name="Picture 2" descr="Open Door Icon Isolated Flat Style Stock Vector (Royalty Free) 1043911171 |  Shutterstock">
            <a:extLst>
              <a:ext uri="{FF2B5EF4-FFF2-40B4-BE49-F238E27FC236}">
                <a16:creationId xmlns:a16="http://schemas.microsoft.com/office/drawing/2014/main" id="{E95CF805-D335-4DA2-9396-F4317A7C8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t="10223" r="20433" b="20669"/>
          <a:stretch/>
        </p:blipFill>
        <p:spPr bwMode="auto">
          <a:xfrm>
            <a:off x="-203199" y="1239263"/>
            <a:ext cx="3079134" cy="466452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F4478-51B8-FC89-CB53-ADB2E3BBA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t="50000" r="18571"/>
          <a:stretch/>
        </p:blipFill>
        <p:spPr>
          <a:xfrm>
            <a:off x="1659184" y="3273213"/>
            <a:ext cx="654391" cy="470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BC1BCD-A075-79CA-DA5E-F9658B8B0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8864" y="2713705"/>
            <a:ext cx="1507067" cy="3109922"/>
          </a:xfrm>
          <a:prstGeom prst="rect">
            <a:avLst/>
          </a:prstGeom>
          <a:scene3d>
            <a:camera prst="orthographicFront">
              <a:rot lat="0" lon="1800000" rev="0"/>
            </a:camera>
            <a:lightRig rig="threePt" dir="t"/>
          </a:scene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2B38A2-954E-77B4-6030-F564EC8AA6DA}"/>
              </a:ext>
            </a:extLst>
          </p:cNvPr>
          <p:cNvCxnSpPr/>
          <p:nvPr/>
        </p:nvCxnSpPr>
        <p:spPr>
          <a:xfrm>
            <a:off x="5163292" y="2887203"/>
            <a:ext cx="565573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F050B4-5A6F-B8D4-B90E-70CC5F64AD36}"/>
              </a:ext>
            </a:extLst>
          </p:cNvPr>
          <p:cNvCxnSpPr/>
          <p:nvPr/>
        </p:nvCxnSpPr>
        <p:spPr>
          <a:xfrm flipV="1">
            <a:off x="5166316" y="1053323"/>
            <a:ext cx="0" cy="18338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7E56B4F-5C3A-C695-A5AD-A4B55C93CD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8277"/>
          <a:stretch/>
        </p:blipFill>
        <p:spPr>
          <a:xfrm>
            <a:off x="4630025" y="3500069"/>
            <a:ext cx="6065145" cy="3068839"/>
          </a:xfrm>
          <a:prstGeom prst="rect">
            <a:avLst/>
          </a:prstGeom>
          <a:ln>
            <a:noFill/>
          </a:ln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543EB7C6-50CB-20B8-4F71-FB0B3F2DFD58}"/>
              </a:ext>
            </a:extLst>
          </p:cNvPr>
          <p:cNvSpPr/>
          <p:nvPr/>
        </p:nvSpPr>
        <p:spPr>
          <a:xfrm>
            <a:off x="5147998" y="1388186"/>
            <a:ext cx="5029200" cy="1394764"/>
          </a:xfrm>
          <a:custGeom>
            <a:avLst/>
            <a:gdLst>
              <a:gd name="connsiteX0" fmla="*/ 0 w 5029200"/>
              <a:gd name="connsiteY0" fmla="*/ 44245 h 1394764"/>
              <a:gd name="connsiteX1" fmla="*/ 442451 w 5029200"/>
              <a:gd name="connsiteY1" fmla="*/ 44245 h 1394764"/>
              <a:gd name="connsiteX2" fmla="*/ 678426 w 5029200"/>
              <a:gd name="connsiteY2" fmla="*/ 73742 h 1394764"/>
              <a:gd name="connsiteX3" fmla="*/ 1032387 w 5029200"/>
              <a:gd name="connsiteY3" fmla="*/ 280219 h 1394764"/>
              <a:gd name="connsiteX4" fmla="*/ 1165122 w 5029200"/>
              <a:gd name="connsiteY4" fmla="*/ 752168 h 1394764"/>
              <a:gd name="connsiteX5" fmla="*/ 1253613 w 5029200"/>
              <a:gd name="connsiteY5" fmla="*/ 1283109 h 1394764"/>
              <a:gd name="connsiteX6" fmla="*/ 1283109 w 5029200"/>
              <a:gd name="connsiteY6" fmla="*/ 1371600 h 1394764"/>
              <a:gd name="connsiteX7" fmla="*/ 1342103 w 5029200"/>
              <a:gd name="connsiteY7" fmla="*/ 973393 h 1394764"/>
              <a:gd name="connsiteX8" fmla="*/ 1371600 w 5029200"/>
              <a:gd name="connsiteY8" fmla="*/ 589935 h 1394764"/>
              <a:gd name="connsiteX9" fmla="*/ 1504335 w 5029200"/>
              <a:gd name="connsiteY9" fmla="*/ 235974 h 1394764"/>
              <a:gd name="connsiteX10" fmla="*/ 1740309 w 5029200"/>
              <a:gd name="connsiteY10" fmla="*/ 73742 h 1394764"/>
              <a:gd name="connsiteX11" fmla="*/ 2433484 w 5029200"/>
              <a:gd name="connsiteY11" fmla="*/ 0 h 1394764"/>
              <a:gd name="connsiteX12" fmla="*/ 3141406 w 5029200"/>
              <a:gd name="connsiteY12" fmla="*/ 73742 h 1394764"/>
              <a:gd name="connsiteX13" fmla="*/ 3657600 w 5029200"/>
              <a:gd name="connsiteY13" fmla="*/ 29497 h 1394764"/>
              <a:gd name="connsiteX14" fmla="*/ 4055806 w 5029200"/>
              <a:gd name="connsiteY14" fmla="*/ 29497 h 1394764"/>
              <a:gd name="connsiteX15" fmla="*/ 4542503 w 5029200"/>
              <a:gd name="connsiteY15" fmla="*/ 29497 h 1394764"/>
              <a:gd name="connsiteX16" fmla="*/ 5029200 w 5029200"/>
              <a:gd name="connsiteY16" fmla="*/ 44245 h 139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29200" h="1394764">
                <a:moveTo>
                  <a:pt x="0" y="44245"/>
                </a:moveTo>
                <a:cubicBezTo>
                  <a:pt x="164690" y="41787"/>
                  <a:pt x="329380" y="39329"/>
                  <a:pt x="442451" y="44245"/>
                </a:cubicBezTo>
                <a:cubicBezTo>
                  <a:pt x="555522" y="49161"/>
                  <a:pt x="580103" y="34413"/>
                  <a:pt x="678426" y="73742"/>
                </a:cubicBezTo>
                <a:cubicBezTo>
                  <a:pt x="776749" y="113071"/>
                  <a:pt x="951271" y="167148"/>
                  <a:pt x="1032387" y="280219"/>
                </a:cubicBezTo>
                <a:cubicBezTo>
                  <a:pt x="1113503" y="393290"/>
                  <a:pt x="1128251" y="585020"/>
                  <a:pt x="1165122" y="752168"/>
                </a:cubicBezTo>
                <a:cubicBezTo>
                  <a:pt x="1201993" y="919316"/>
                  <a:pt x="1253613" y="1283109"/>
                  <a:pt x="1253613" y="1283109"/>
                </a:cubicBezTo>
                <a:cubicBezTo>
                  <a:pt x="1273277" y="1386348"/>
                  <a:pt x="1268361" y="1423219"/>
                  <a:pt x="1283109" y="1371600"/>
                </a:cubicBezTo>
                <a:cubicBezTo>
                  <a:pt x="1297857" y="1319981"/>
                  <a:pt x="1327355" y="1103670"/>
                  <a:pt x="1342103" y="973393"/>
                </a:cubicBezTo>
                <a:cubicBezTo>
                  <a:pt x="1356851" y="843116"/>
                  <a:pt x="1344561" y="712838"/>
                  <a:pt x="1371600" y="589935"/>
                </a:cubicBezTo>
                <a:cubicBezTo>
                  <a:pt x="1398639" y="467032"/>
                  <a:pt x="1442884" y="322006"/>
                  <a:pt x="1504335" y="235974"/>
                </a:cubicBezTo>
                <a:cubicBezTo>
                  <a:pt x="1565786" y="149942"/>
                  <a:pt x="1585451" y="113071"/>
                  <a:pt x="1740309" y="73742"/>
                </a:cubicBezTo>
                <a:cubicBezTo>
                  <a:pt x="1895167" y="34413"/>
                  <a:pt x="2199968" y="0"/>
                  <a:pt x="2433484" y="0"/>
                </a:cubicBezTo>
                <a:cubicBezTo>
                  <a:pt x="2667000" y="0"/>
                  <a:pt x="2937387" y="68826"/>
                  <a:pt x="3141406" y="73742"/>
                </a:cubicBezTo>
                <a:cubicBezTo>
                  <a:pt x="3345425" y="78658"/>
                  <a:pt x="3505200" y="36871"/>
                  <a:pt x="3657600" y="29497"/>
                </a:cubicBezTo>
                <a:cubicBezTo>
                  <a:pt x="3810000" y="22123"/>
                  <a:pt x="4055806" y="29497"/>
                  <a:pt x="4055806" y="29497"/>
                </a:cubicBezTo>
                <a:lnTo>
                  <a:pt x="4542503" y="29497"/>
                </a:lnTo>
                <a:cubicBezTo>
                  <a:pt x="4704735" y="31955"/>
                  <a:pt x="4866967" y="38100"/>
                  <a:pt x="5029200" y="44245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552D98-1122-5E88-0A33-01DC86DDD787}"/>
              </a:ext>
            </a:extLst>
          </p:cNvPr>
          <p:cNvSpPr txBox="1"/>
          <p:nvPr/>
        </p:nvSpPr>
        <p:spPr>
          <a:xfrm>
            <a:off x="6873559" y="3034523"/>
            <a:ext cx="75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5AB010-596E-475D-7049-576C91316C58}"/>
              </a:ext>
            </a:extLst>
          </p:cNvPr>
          <p:cNvSpPr txBox="1"/>
          <p:nvPr/>
        </p:nvSpPr>
        <p:spPr>
          <a:xfrm rot="16200000">
            <a:off x="3920214" y="185737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PV Cell voltage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52CFA6-0E51-BAD3-9790-213F5595EF24}"/>
              </a:ext>
            </a:extLst>
          </p:cNvPr>
          <p:cNvSpPr txBox="1"/>
          <p:nvPr/>
        </p:nvSpPr>
        <p:spPr>
          <a:xfrm>
            <a:off x="2313575" y="2238246"/>
            <a:ext cx="112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Person A</a:t>
            </a:r>
          </a:p>
        </p:txBody>
      </p:sp>
    </p:spTree>
    <p:extLst>
      <p:ext uri="{BB962C8B-B14F-4D97-AF65-F5344CB8AC3E}">
        <p14:creationId xmlns:p14="http://schemas.microsoft.com/office/powerpoint/2010/main" val="162530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0995 L -0.11198 -0.011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D46B2-6661-1D74-438C-73BBD638FE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1B52BA-8D88-A738-0327-151C822BF87F}"/>
              </a:ext>
            </a:extLst>
          </p:cNvPr>
          <p:cNvGrpSpPr/>
          <p:nvPr/>
        </p:nvGrpSpPr>
        <p:grpSpPr>
          <a:xfrm>
            <a:off x="11373654" y="0"/>
            <a:ext cx="818346" cy="793295"/>
            <a:chOff x="1508065" y="4022802"/>
            <a:chExt cx="841783" cy="905733"/>
          </a:xfrm>
        </p:grpSpPr>
        <p:pic>
          <p:nvPicPr>
            <p:cNvPr id="8" name="Picture 10" descr="Translation Requests | Center for American English Language &amp; Culture">
              <a:extLst>
                <a:ext uri="{FF2B5EF4-FFF2-40B4-BE49-F238E27FC236}">
                  <a16:creationId xmlns:a16="http://schemas.microsoft.com/office/drawing/2014/main" id="{89035B1D-8C07-CA85-5BDA-156ABCFEA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43" t="2990" r="18444"/>
            <a:stretch/>
          </p:blipFill>
          <p:spPr bwMode="auto">
            <a:xfrm>
              <a:off x="1508065" y="4022802"/>
              <a:ext cx="841782" cy="90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EDA9F-EF81-FBC8-B203-C04699962375}"/>
                </a:ext>
              </a:extLst>
            </p:cNvPr>
            <p:cNvSpPr txBox="1"/>
            <p:nvPr/>
          </p:nvSpPr>
          <p:spPr>
            <a:xfrm>
              <a:off x="1508066" y="4323209"/>
              <a:ext cx="84178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rgbClr val="002060"/>
                  </a:solidFill>
                </a:rPr>
                <a:t>Link Lab</a:t>
              </a:r>
            </a:p>
          </p:txBody>
        </p:sp>
      </p:grpSp>
      <p:sp>
        <p:nvSpPr>
          <p:cNvPr id="2" name="Google Shape;88;p12">
            <a:extLst>
              <a:ext uri="{FF2B5EF4-FFF2-40B4-BE49-F238E27FC236}">
                <a16:creationId xmlns:a16="http://schemas.microsoft.com/office/drawing/2014/main" id="{B433AAC9-A7A4-1962-CAB0-A0876C9D48C4}"/>
              </a:ext>
            </a:extLst>
          </p:cNvPr>
          <p:cNvSpPr txBox="1">
            <a:spLocks/>
          </p:cNvSpPr>
          <p:nvPr/>
        </p:nvSpPr>
        <p:spPr>
          <a:xfrm>
            <a:off x="20623" y="-84870"/>
            <a:ext cx="11286810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b="1" kern="0" dirty="0">
                <a:solidFill>
                  <a:srgbClr val="0070C0"/>
                </a:solidFill>
              </a:rPr>
              <a:t>PV cell output voltage fluctuates when a person passes by the sensor</a:t>
            </a:r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058D78EF-11D1-6103-79AA-6B27E8D58778}"/>
              </a:ext>
            </a:extLst>
          </p:cNvPr>
          <p:cNvSpPr txBox="1">
            <a:spLocks/>
          </p:cNvSpPr>
          <p:nvPr/>
        </p:nvSpPr>
        <p:spPr>
          <a:xfrm>
            <a:off x="479060" y="5768563"/>
            <a:ext cx="12039033" cy="1133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b="1" kern="0" dirty="0">
                <a:solidFill>
                  <a:srgbClr val="FF9300"/>
                </a:solidFill>
              </a:rPr>
              <a:t>Observation 3: </a:t>
            </a:r>
            <a:r>
              <a:rPr lang="en-US" sz="2800" b="1" kern="0" dirty="0">
                <a:solidFill>
                  <a:srgbClr val="0070C0"/>
                </a:solidFill>
              </a:rPr>
              <a:t>The voltage pattern is a unique signature of the person</a:t>
            </a:r>
          </a:p>
        </p:txBody>
      </p:sp>
      <p:pic>
        <p:nvPicPr>
          <p:cNvPr id="11" name="Picture 2" descr="Open Door Icon Isolated Flat Style Stock Vector (Royalty Free) 1043911171 |  Shutterstock">
            <a:extLst>
              <a:ext uri="{FF2B5EF4-FFF2-40B4-BE49-F238E27FC236}">
                <a16:creationId xmlns:a16="http://schemas.microsoft.com/office/drawing/2014/main" id="{E95CF805-D335-4DA2-9396-F4317A7C83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3" t="10223" r="20433" b="20669"/>
          <a:stretch/>
        </p:blipFill>
        <p:spPr bwMode="auto">
          <a:xfrm>
            <a:off x="-203199" y="1239263"/>
            <a:ext cx="3079134" cy="466452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EF4478-51B8-FC89-CB53-ADB2E3BBA2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05" t="50000" r="18571"/>
          <a:stretch/>
        </p:blipFill>
        <p:spPr>
          <a:xfrm>
            <a:off x="1659185" y="3273214"/>
            <a:ext cx="641564" cy="4613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1D8EB6-CAB7-0FCC-E25E-B86D3208E9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33"/>
          <a:stretch/>
        </p:blipFill>
        <p:spPr>
          <a:xfrm>
            <a:off x="2166457" y="2723840"/>
            <a:ext cx="1135605" cy="28183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9F48F37-BE8E-44CD-631B-7E5FBA03FC69}"/>
              </a:ext>
            </a:extLst>
          </p:cNvPr>
          <p:cNvGrpSpPr/>
          <p:nvPr/>
        </p:nvGrpSpPr>
        <p:grpSpPr>
          <a:xfrm>
            <a:off x="4545238" y="1133136"/>
            <a:ext cx="6170406" cy="2337818"/>
            <a:chOff x="4633060" y="1439333"/>
            <a:chExt cx="6170406" cy="233781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2B38A2-954E-77B4-6030-F564EC8AA6DA}"/>
                </a:ext>
              </a:extLst>
            </p:cNvPr>
            <p:cNvCxnSpPr/>
            <p:nvPr/>
          </p:nvCxnSpPr>
          <p:spPr>
            <a:xfrm>
              <a:off x="5147733" y="3273213"/>
              <a:ext cx="565573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1F050B4-5A6F-B8D4-B90E-70CC5F64AD36}"/>
                </a:ext>
              </a:extLst>
            </p:cNvPr>
            <p:cNvCxnSpPr/>
            <p:nvPr/>
          </p:nvCxnSpPr>
          <p:spPr>
            <a:xfrm flipV="1">
              <a:off x="5147733" y="1439333"/>
              <a:ext cx="0" cy="183388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552D98-1122-5E88-0A33-01DC86DDD787}"/>
                </a:ext>
              </a:extLst>
            </p:cNvPr>
            <p:cNvSpPr txBox="1"/>
            <p:nvPr/>
          </p:nvSpPr>
          <p:spPr>
            <a:xfrm>
              <a:off x="7446622" y="3407819"/>
              <a:ext cx="753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E5AB010-596E-475D-7049-576C91316C58}"/>
                </a:ext>
              </a:extLst>
            </p:cNvPr>
            <p:cNvSpPr txBox="1"/>
            <p:nvPr/>
          </p:nvSpPr>
          <p:spPr>
            <a:xfrm rot="16200000">
              <a:off x="3904655" y="2243380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PV Cell voltage</a:t>
              </a: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9845408-16F7-A66E-8E12-0BE8367067B4}"/>
                </a:ext>
              </a:extLst>
            </p:cNvPr>
            <p:cNvSpPr/>
            <p:nvPr/>
          </p:nvSpPr>
          <p:spPr>
            <a:xfrm>
              <a:off x="5130800" y="1536061"/>
              <a:ext cx="5384800" cy="1682683"/>
            </a:xfrm>
            <a:custGeom>
              <a:avLst/>
              <a:gdLst>
                <a:gd name="connsiteX0" fmla="*/ 0 w 5384800"/>
                <a:gd name="connsiteY0" fmla="*/ 783806 h 1682683"/>
                <a:gd name="connsiteX1" fmla="*/ 355600 w 5384800"/>
                <a:gd name="connsiteY1" fmla="*/ 800739 h 1682683"/>
                <a:gd name="connsiteX2" fmla="*/ 762000 w 5384800"/>
                <a:gd name="connsiteY2" fmla="*/ 800739 h 1682683"/>
                <a:gd name="connsiteX3" fmla="*/ 1049867 w 5384800"/>
                <a:gd name="connsiteY3" fmla="*/ 766872 h 1682683"/>
                <a:gd name="connsiteX4" fmla="*/ 1134533 w 5384800"/>
                <a:gd name="connsiteY4" fmla="*/ 394339 h 1682683"/>
                <a:gd name="connsiteX5" fmla="*/ 1202267 w 5384800"/>
                <a:gd name="connsiteY5" fmla="*/ 123406 h 1682683"/>
                <a:gd name="connsiteX6" fmla="*/ 1202267 w 5384800"/>
                <a:gd name="connsiteY6" fmla="*/ 4872 h 1682683"/>
                <a:gd name="connsiteX7" fmla="*/ 1354667 w 5384800"/>
                <a:gd name="connsiteY7" fmla="*/ 275806 h 1682683"/>
                <a:gd name="connsiteX8" fmla="*/ 1524000 w 5384800"/>
                <a:gd name="connsiteY8" fmla="*/ 614472 h 1682683"/>
                <a:gd name="connsiteX9" fmla="*/ 1642533 w 5384800"/>
                <a:gd name="connsiteY9" fmla="*/ 1054739 h 1682683"/>
                <a:gd name="connsiteX10" fmla="*/ 1744133 w 5384800"/>
                <a:gd name="connsiteY10" fmla="*/ 1579672 h 1682683"/>
                <a:gd name="connsiteX11" fmla="*/ 1811867 w 5384800"/>
                <a:gd name="connsiteY11" fmla="*/ 1664339 h 1682683"/>
                <a:gd name="connsiteX12" fmla="*/ 1862667 w 5384800"/>
                <a:gd name="connsiteY12" fmla="*/ 1342606 h 1682683"/>
                <a:gd name="connsiteX13" fmla="*/ 1964267 w 5384800"/>
                <a:gd name="connsiteY13" fmla="*/ 834606 h 1682683"/>
                <a:gd name="connsiteX14" fmla="*/ 2201333 w 5384800"/>
                <a:gd name="connsiteY14" fmla="*/ 648339 h 1682683"/>
                <a:gd name="connsiteX15" fmla="*/ 2590800 w 5384800"/>
                <a:gd name="connsiteY15" fmla="*/ 580606 h 1682683"/>
                <a:gd name="connsiteX16" fmla="*/ 2929467 w 5384800"/>
                <a:gd name="connsiteY16" fmla="*/ 614472 h 1682683"/>
                <a:gd name="connsiteX17" fmla="*/ 3031067 w 5384800"/>
                <a:gd name="connsiteY17" fmla="*/ 614472 h 1682683"/>
                <a:gd name="connsiteX18" fmla="*/ 3471333 w 5384800"/>
                <a:gd name="connsiteY18" fmla="*/ 614472 h 1682683"/>
                <a:gd name="connsiteX19" fmla="*/ 4368800 w 5384800"/>
                <a:gd name="connsiteY19" fmla="*/ 665272 h 1682683"/>
                <a:gd name="connsiteX20" fmla="*/ 4961467 w 5384800"/>
                <a:gd name="connsiteY20" fmla="*/ 631406 h 1682683"/>
                <a:gd name="connsiteX21" fmla="*/ 5384800 w 5384800"/>
                <a:gd name="connsiteY21" fmla="*/ 631406 h 1682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84800" h="1682683">
                  <a:moveTo>
                    <a:pt x="0" y="783806"/>
                  </a:moveTo>
                  <a:cubicBezTo>
                    <a:pt x="114300" y="790861"/>
                    <a:pt x="228600" y="797917"/>
                    <a:pt x="355600" y="800739"/>
                  </a:cubicBezTo>
                  <a:cubicBezTo>
                    <a:pt x="482600" y="803561"/>
                    <a:pt x="646289" y="806383"/>
                    <a:pt x="762000" y="800739"/>
                  </a:cubicBezTo>
                  <a:cubicBezTo>
                    <a:pt x="877711" y="795095"/>
                    <a:pt x="987778" y="834605"/>
                    <a:pt x="1049867" y="766872"/>
                  </a:cubicBezTo>
                  <a:cubicBezTo>
                    <a:pt x="1111956" y="699139"/>
                    <a:pt x="1109133" y="501583"/>
                    <a:pt x="1134533" y="394339"/>
                  </a:cubicBezTo>
                  <a:cubicBezTo>
                    <a:pt x="1159933" y="287095"/>
                    <a:pt x="1190978" y="188317"/>
                    <a:pt x="1202267" y="123406"/>
                  </a:cubicBezTo>
                  <a:cubicBezTo>
                    <a:pt x="1213556" y="58495"/>
                    <a:pt x="1176867" y="-20528"/>
                    <a:pt x="1202267" y="4872"/>
                  </a:cubicBezTo>
                  <a:cubicBezTo>
                    <a:pt x="1227667" y="30272"/>
                    <a:pt x="1301045" y="174206"/>
                    <a:pt x="1354667" y="275806"/>
                  </a:cubicBezTo>
                  <a:cubicBezTo>
                    <a:pt x="1408289" y="377406"/>
                    <a:pt x="1476022" y="484650"/>
                    <a:pt x="1524000" y="614472"/>
                  </a:cubicBezTo>
                  <a:cubicBezTo>
                    <a:pt x="1571978" y="744294"/>
                    <a:pt x="1605844" y="893873"/>
                    <a:pt x="1642533" y="1054739"/>
                  </a:cubicBezTo>
                  <a:cubicBezTo>
                    <a:pt x="1679222" y="1215605"/>
                    <a:pt x="1744133" y="1579672"/>
                    <a:pt x="1744133" y="1579672"/>
                  </a:cubicBezTo>
                  <a:cubicBezTo>
                    <a:pt x="1772355" y="1681272"/>
                    <a:pt x="1792111" y="1703850"/>
                    <a:pt x="1811867" y="1664339"/>
                  </a:cubicBezTo>
                  <a:cubicBezTo>
                    <a:pt x="1831623" y="1624828"/>
                    <a:pt x="1837267" y="1480895"/>
                    <a:pt x="1862667" y="1342606"/>
                  </a:cubicBezTo>
                  <a:cubicBezTo>
                    <a:pt x="1888067" y="1204317"/>
                    <a:pt x="1907823" y="950317"/>
                    <a:pt x="1964267" y="834606"/>
                  </a:cubicBezTo>
                  <a:cubicBezTo>
                    <a:pt x="2020711" y="718895"/>
                    <a:pt x="2096911" y="690672"/>
                    <a:pt x="2201333" y="648339"/>
                  </a:cubicBezTo>
                  <a:cubicBezTo>
                    <a:pt x="2305755" y="606006"/>
                    <a:pt x="2469444" y="586251"/>
                    <a:pt x="2590800" y="580606"/>
                  </a:cubicBezTo>
                  <a:cubicBezTo>
                    <a:pt x="2712156" y="574961"/>
                    <a:pt x="2929467" y="614472"/>
                    <a:pt x="2929467" y="614472"/>
                  </a:cubicBezTo>
                  <a:cubicBezTo>
                    <a:pt x="3002845" y="620116"/>
                    <a:pt x="3031067" y="614472"/>
                    <a:pt x="3031067" y="614472"/>
                  </a:cubicBezTo>
                  <a:cubicBezTo>
                    <a:pt x="3121378" y="614472"/>
                    <a:pt x="3248377" y="606005"/>
                    <a:pt x="3471333" y="614472"/>
                  </a:cubicBezTo>
                  <a:cubicBezTo>
                    <a:pt x="3694289" y="622939"/>
                    <a:pt x="4120444" y="662450"/>
                    <a:pt x="4368800" y="665272"/>
                  </a:cubicBezTo>
                  <a:cubicBezTo>
                    <a:pt x="4617156" y="668094"/>
                    <a:pt x="4792134" y="637050"/>
                    <a:pt x="4961467" y="631406"/>
                  </a:cubicBezTo>
                  <a:cubicBezTo>
                    <a:pt x="5130800" y="625762"/>
                    <a:pt x="5257800" y="628584"/>
                    <a:pt x="5384800" y="63140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71538D6-3434-2152-92FF-B2F1F7A149DE}"/>
              </a:ext>
            </a:extLst>
          </p:cNvPr>
          <p:cNvSpPr txBox="1"/>
          <p:nvPr/>
        </p:nvSpPr>
        <p:spPr>
          <a:xfrm>
            <a:off x="2413545" y="217536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Person 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89DBC7D-0130-F16B-C15D-BEA83BA68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063" y="3435394"/>
            <a:ext cx="6752627" cy="24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1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72 -0.01991 L -0.10599 -0.015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85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2.8|37.3"/>
</p:tagLst>
</file>

<file path=ppt/theme/theme1.xml><?xml version="1.0" encoding="utf-8"?>
<a:theme xmlns:a="http://schemas.openxmlformats.org/drawingml/2006/main" name="Theme1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7F2D9315-FC8B-B24C-B936-DEE7A01D22CE}" vid="{656B90FF-318A-224C-B777-906FB703EB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11116</TotalTime>
  <Words>965</Words>
  <Application>Microsoft Macintosh PowerPoint</Application>
  <PresentationFormat>Widescreen</PresentationFormat>
  <Paragraphs>184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Lato</vt:lpstr>
      <vt:lpstr>Raleway</vt:lpstr>
      <vt:lpstr>Theme1</vt:lpstr>
      <vt:lpstr>SolarWalk: Smart Home Occupant Identification using Unobtrusive Indoor Photovoltaic Harvesters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and hardware prototype</vt:lpstr>
      <vt:lpstr>PowerPoint Presentation</vt:lpstr>
      <vt:lpstr>Example voltage trace from a single participant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Saoda, Nurani (ns8nf)</dc:creator>
  <cp:lastModifiedBy>Saoda, Nurani (ns8nf)</cp:lastModifiedBy>
  <cp:revision>72</cp:revision>
  <dcterms:created xsi:type="dcterms:W3CDTF">2022-09-14T07:04:41Z</dcterms:created>
  <dcterms:modified xsi:type="dcterms:W3CDTF">2022-12-29T02:43:32Z</dcterms:modified>
</cp:coreProperties>
</file>